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9"/>
  </p:notesMasterIdLst>
  <p:handoutMasterIdLst>
    <p:handoutMasterId r:id="rId20"/>
  </p:handoutMasterIdLst>
  <p:sldIdLst>
    <p:sldId id="285" r:id="rId2"/>
    <p:sldId id="286" r:id="rId3"/>
    <p:sldId id="289" r:id="rId4"/>
    <p:sldId id="287" r:id="rId5"/>
    <p:sldId id="273" r:id="rId6"/>
    <p:sldId id="274" r:id="rId7"/>
    <p:sldId id="275" r:id="rId8"/>
    <p:sldId id="288" r:id="rId9"/>
    <p:sldId id="276" r:id="rId10"/>
    <p:sldId id="279" r:id="rId11"/>
    <p:sldId id="277" r:id="rId12"/>
    <p:sldId id="281" r:id="rId13"/>
    <p:sldId id="292" r:id="rId14"/>
    <p:sldId id="293" r:id="rId15"/>
    <p:sldId id="290" r:id="rId16"/>
    <p:sldId id="291" r:id="rId17"/>
    <p:sldId id="294"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Bookman Old Style" pitchFamily="18" charset="0"/>
        <a:ea typeface="+mn-ea"/>
        <a:cs typeface="+mn-cs"/>
      </a:defRPr>
    </a:lvl1pPr>
    <a:lvl2pPr marL="457200" algn="l" rtl="0" eaLnBrk="0" fontAlgn="base" hangingPunct="0">
      <a:spcBef>
        <a:spcPct val="0"/>
      </a:spcBef>
      <a:spcAft>
        <a:spcPct val="0"/>
      </a:spcAft>
      <a:defRPr kern="1200">
        <a:solidFill>
          <a:schemeClr val="tx1"/>
        </a:solidFill>
        <a:latin typeface="Bookman Old Style" pitchFamily="18" charset="0"/>
        <a:ea typeface="+mn-ea"/>
        <a:cs typeface="+mn-cs"/>
      </a:defRPr>
    </a:lvl2pPr>
    <a:lvl3pPr marL="914400" algn="l" rtl="0" eaLnBrk="0" fontAlgn="base" hangingPunct="0">
      <a:spcBef>
        <a:spcPct val="0"/>
      </a:spcBef>
      <a:spcAft>
        <a:spcPct val="0"/>
      </a:spcAft>
      <a:defRPr kern="1200">
        <a:solidFill>
          <a:schemeClr val="tx1"/>
        </a:solidFill>
        <a:latin typeface="Bookman Old Style" pitchFamily="18" charset="0"/>
        <a:ea typeface="+mn-ea"/>
        <a:cs typeface="+mn-cs"/>
      </a:defRPr>
    </a:lvl3pPr>
    <a:lvl4pPr marL="1371600" algn="l" rtl="0" eaLnBrk="0" fontAlgn="base" hangingPunct="0">
      <a:spcBef>
        <a:spcPct val="0"/>
      </a:spcBef>
      <a:spcAft>
        <a:spcPct val="0"/>
      </a:spcAft>
      <a:defRPr kern="1200">
        <a:solidFill>
          <a:schemeClr val="tx1"/>
        </a:solidFill>
        <a:latin typeface="Bookman Old Style" pitchFamily="18" charset="0"/>
        <a:ea typeface="+mn-ea"/>
        <a:cs typeface="+mn-cs"/>
      </a:defRPr>
    </a:lvl4pPr>
    <a:lvl5pPr marL="1828800" algn="l" rtl="0" eaLnBrk="0" fontAlgn="base" hangingPunct="0">
      <a:spcBef>
        <a:spcPct val="0"/>
      </a:spcBef>
      <a:spcAft>
        <a:spcPct val="0"/>
      </a:spcAft>
      <a:defRPr kern="1200">
        <a:solidFill>
          <a:schemeClr val="tx1"/>
        </a:solidFill>
        <a:latin typeface="Bookman Old Style" pitchFamily="18" charset="0"/>
        <a:ea typeface="+mn-ea"/>
        <a:cs typeface="+mn-cs"/>
      </a:defRPr>
    </a:lvl5pPr>
    <a:lvl6pPr marL="2286000" algn="l" defTabSz="914400" rtl="0" eaLnBrk="1" latinLnBrk="0" hangingPunct="1">
      <a:defRPr kern="1200">
        <a:solidFill>
          <a:schemeClr val="tx1"/>
        </a:solidFill>
        <a:latin typeface="Bookman Old Style" pitchFamily="18" charset="0"/>
        <a:ea typeface="+mn-ea"/>
        <a:cs typeface="+mn-cs"/>
      </a:defRPr>
    </a:lvl6pPr>
    <a:lvl7pPr marL="2743200" algn="l" defTabSz="914400" rtl="0" eaLnBrk="1" latinLnBrk="0" hangingPunct="1">
      <a:defRPr kern="1200">
        <a:solidFill>
          <a:schemeClr val="tx1"/>
        </a:solidFill>
        <a:latin typeface="Bookman Old Style" pitchFamily="18" charset="0"/>
        <a:ea typeface="+mn-ea"/>
        <a:cs typeface="+mn-cs"/>
      </a:defRPr>
    </a:lvl7pPr>
    <a:lvl8pPr marL="3200400" algn="l" defTabSz="914400" rtl="0" eaLnBrk="1" latinLnBrk="0" hangingPunct="1">
      <a:defRPr kern="1200">
        <a:solidFill>
          <a:schemeClr val="tx1"/>
        </a:solidFill>
        <a:latin typeface="Bookman Old Style" pitchFamily="18" charset="0"/>
        <a:ea typeface="+mn-ea"/>
        <a:cs typeface="+mn-cs"/>
      </a:defRPr>
    </a:lvl8pPr>
    <a:lvl9pPr marL="3657600" algn="l" defTabSz="914400" rtl="0" eaLnBrk="1" latinLnBrk="0" hangingPunct="1">
      <a:defRPr kern="1200">
        <a:solidFill>
          <a:schemeClr val="tx1"/>
        </a:solidFill>
        <a:latin typeface="Bookman Old Styl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650" y="-11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3" tIns="46583" rIns="93163" bIns="46583"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515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3" tIns="46583" rIns="93163" bIns="46583"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1515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3" tIns="46583" rIns="93163" bIns="46583"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1515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3" tIns="46583" rIns="93163" bIns="46583" numCol="1" anchor="b" anchorCtr="0" compatLnSpc="1">
            <a:prstTxWarp prst="textNoShape">
              <a:avLst/>
            </a:prstTxWarp>
          </a:bodyPr>
          <a:lstStyle>
            <a:lvl1pPr algn="r" defTabSz="931863" eaLnBrk="1" hangingPunct="1">
              <a:defRPr sz="1200">
                <a:latin typeface="Arial" charset="0"/>
              </a:defRPr>
            </a:lvl1pPr>
          </a:lstStyle>
          <a:p>
            <a:pPr>
              <a:defRPr/>
            </a:pPr>
            <a:fld id="{C398B1CE-A153-4752-87AC-83E374AECC2A}" type="slidenum">
              <a:rPr lang="en-US"/>
              <a:pPr>
                <a:defRPr/>
              </a:pPr>
              <a:t>‹#›</a:t>
            </a:fld>
            <a:endParaRPr lang="en-US"/>
          </a:p>
        </p:txBody>
      </p:sp>
    </p:spTree>
    <p:extLst>
      <p:ext uri="{BB962C8B-B14F-4D97-AF65-F5344CB8AC3E}">
        <p14:creationId xmlns:p14="http://schemas.microsoft.com/office/powerpoint/2010/main" val="497227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0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0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0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eaLnBrk="1" hangingPunct="1">
              <a:defRPr sz="1200">
                <a:latin typeface="Arial" charset="0"/>
              </a:defRPr>
            </a:lvl1pPr>
          </a:lstStyle>
          <a:p>
            <a:pPr>
              <a:defRPr/>
            </a:pPr>
            <a:fld id="{F54D0C52-6146-4EC2-9D5B-92C289A853F1}" type="slidenum">
              <a:rPr lang="en-US"/>
              <a:pPr>
                <a:defRPr/>
              </a:pPr>
              <a:t>‹#›</a:t>
            </a:fld>
            <a:endParaRPr lang="en-US"/>
          </a:p>
        </p:txBody>
      </p:sp>
    </p:spTree>
    <p:extLst>
      <p:ext uri="{BB962C8B-B14F-4D97-AF65-F5344CB8AC3E}">
        <p14:creationId xmlns:p14="http://schemas.microsoft.com/office/powerpoint/2010/main" val="2926314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96CA06F3-C21A-4175-8739-10607B2BE111}" type="slidenum">
              <a:rPr lang="en-US" altLang="en-US" smtClean="0">
                <a:latin typeface="Arial" charset="0"/>
              </a:rPr>
              <a:pPr/>
              <a:t>1</a:t>
            </a:fld>
            <a:endParaRPr lang="en-US" alt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EC6C6C42-EE91-424D-B654-DB540495D409}" type="slidenum">
              <a:rPr lang="en-US" altLang="en-US" smtClean="0">
                <a:latin typeface="Arial" charset="0"/>
              </a:rPr>
              <a:pPr/>
              <a:t>11</a:t>
            </a:fld>
            <a:endParaRPr lang="en-US" alt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713E0F88-92F3-4481-8DDB-305F10EBB8EA}" type="slidenum">
              <a:rPr lang="en-US" altLang="en-US" smtClean="0">
                <a:latin typeface="Arial" charset="0"/>
              </a:rPr>
              <a:pPr/>
              <a:t>12</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33FE49BF-98BF-4F56-AE78-34467D90E6BA}" type="slidenum">
              <a:rPr lang="en-US" altLang="en-US" smtClean="0">
                <a:latin typeface="Arial" charset="0"/>
              </a:rPr>
              <a:pPr/>
              <a:t>2</a:t>
            </a:fld>
            <a:endParaRPr lang="en-US" altLang="en-US"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D7F07948-2DDD-4634-8031-46CD149A7019}" type="slidenum">
              <a:rPr lang="en-US" altLang="en-US" smtClean="0">
                <a:latin typeface="Arial" charset="0"/>
              </a:rPr>
              <a:pPr/>
              <a:t>4</a:t>
            </a:fld>
            <a:endParaRPr lang="en-US" altLang="en-US"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E28FE6CA-485E-45A5-853F-2264899714A3}" type="slidenum">
              <a:rPr lang="en-US" altLang="en-US" smtClean="0">
                <a:latin typeface="Arial" charset="0"/>
              </a:rPr>
              <a:pPr/>
              <a:t>5</a:t>
            </a:fld>
            <a:endParaRPr lang="en-US" alt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AF45479A-9C24-417D-801B-831728918D69}" type="slidenum">
              <a:rPr lang="en-US" altLang="en-US" smtClean="0">
                <a:latin typeface="Arial" charset="0"/>
              </a:rPr>
              <a:pPr/>
              <a:t>6</a:t>
            </a:fld>
            <a:endParaRPr lang="en-US" altLang="en-US" smtClean="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C5660648-F0DF-43AE-82D1-18920CA42E83}" type="slidenum">
              <a:rPr lang="en-US" altLang="en-US" smtClean="0">
                <a:latin typeface="Arial" charset="0"/>
              </a:rPr>
              <a:pPr/>
              <a:t>7</a:t>
            </a:fld>
            <a:endParaRPr lang="en-US" altLang="en-US"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20FC1611-6187-44AD-AB0F-58F8EBE0F516}" type="slidenum">
              <a:rPr lang="en-US" altLang="en-US" smtClean="0">
                <a:latin typeface="Arial" charset="0"/>
              </a:rPr>
              <a:pPr/>
              <a:t>8</a:t>
            </a:fld>
            <a:endParaRPr lang="en-US" altLang="en-US" smtClean="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B2D4878B-FE3D-4212-986B-C58A64566617}" type="slidenum">
              <a:rPr lang="en-US" altLang="en-US" smtClean="0">
                <a:latin typeface="Arial" charset="0"/>
              </a:rPr>
              <a:pPr/>
              <a:t>9</a:t>
            </a:fld>
            <a:endParaRPr lang="en-US" alt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fld id="{F5D6269D-ADE7-4065-878D-C2500B7F6D0D}" type="slidenum">
              <a:rPr lang="en-US" altLang="en-US" smtClean="0">
                <a:latin typeface="Arial" charset="0"/>
              </a:rPr>
              <a:pPr/>
              <a:t>10</a:t>
            </a:fld>
            <a:endParaRPr lang="en-US" altLang="en-US"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6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9456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62E25C-5CD1-496D-863E-E64B9027245A}" type="slidenum">
              <a:rPr lang="en-US"/>
              <a:pPr>
                <a:defRPr/>
              </a:pPr>
              <a:t>‹#›</a:t>
            </a:fld>
            <a:endParaRPr lang="en-US"/>
          </a:p>
        </p:txBody>
      </p:sp>
    </p:spTree>
    <p:extLst>
      <p:ext uri="{BB962C8B-B14F-4D97-AF65-F5344CB8AC3E}">
        <p14:creationId xmlns:p14="http://schemas.microsoft.com/office/powerpoint/2010/main" val="131048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E23DEB-0C1A-4EAA-A595-F6DC0370537A}" type="slidenum">
              <a:rPr lang="en-US"/>
              <a:pPr>
                <a:defRPr/>
              </a:pPr>
              <a:t>‹#›</a:t>
            </a:fld>
            <a:endParaRPr lang="en-US"/>
          </a:p>
        </p:txBody>
      </p:sp>
    </p:spTree>
    <p:extLst>
      <p:ext uri="{BB962C8B-B14F-4D97-AF65-F5344CB8AC3E}">
        <p14:creationId xmlns:p14="http://schemas.microsoft.com/office/powerpoint/2010/main" val="4431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5B2CD2-934D-44EC-9784-5B189759B79D}" type="slidenum">
              <a:rPr lang="en-US"/>
              <a:pPr>
                <a:defRPr/>
              </a:pPr>
              <a:t>‹#›</a:t>
            </a:fld>
            <a:endParaRPr lang="en-US"/>
          </a:p>
        </p:txBody>
      </p:sp>
    </p:spTree>
    <p:extLst>
      <p:ext uri="{BB962C8B-B14F-4D97-AF65-F5344CB8AC3E}">
        <p14:creationId xmlns:p14="http://schemas.microsoft.com/office/powerpoint/2010/main" val="425252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7F461-069A-4825-8D32-5D0E69713DA5}" type="slidenum">
              <a:rPr lang="en-US"/>
              <a:pPr>
                <a:defRPr/>
              </a:pPr>
              <a:t>‹#›</a:t>
            </a:fld>
            <a:endParaRPr lang="en-US"/>
          </a:p>
        </p:txBody>
      </p:sp>
    </p:spTree>
    <p:extLst>
      <p:ext uri="{BB962C8B-B14F-4D97-AF65-F5344CB8AC3E}">
        <p14:creationId xmlns:p14="http://schemas.microsoft.com/office/powerpoint/2010/main" val="391461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4F2430-5BD6-43AC-85DE-EF3E4BB68611}" type="slidenum">
              <a:rPr lang="en-US"/>
              <a:pPr>
                <a:defRPr/>
              </a:pPr>
              <a:t>‹#›</a:t>
            </a:fld>
            <a:endParaRPr lang="en-US"/>
          </a:p>
        </p:txBody>
      </p:sp>
    </p:spTree>
    <p:extLst>
      <p:ext uri="{BB962C8B-B14F-4D97-AF65-F5344CB8AC3E}">
        <p14:creationId xmlns:p14="http://schemas.microsoft.com/office/powerpoint/2010/main" val="272242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46C119-C5E2-4171-A27B-92914A3F2CD2}" type="slidenum">
              <a:rPr lang="en-US"/>
              <a:pPr>
                <a:defRPr/>
              </a:pPr>
              <a:t>‹#›</a:t>
            </a:fld>
            <a:endParaRPr lang="en-US"/>
          </a:p>
        </p:txBody>
      </p:sp>
    </p:spTree>
    <p:extLst>
      <p:ext uri="{BB962C8B-B14F-4D97-AF65-F5344CB8AC3E}">
        <p14:creationId xmlns:p14="http://schemas.microsoft.com/office/powerpoint/2010/main" val="428766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4C4741-A26C-459E-B131-4C5A41BDEEF3}" type="slidenum">
              <a:rPr lang="en-US"/>
              <a:pPr>
                <a:defRPr/>
              </a:pPr>
              <a:t>‹#›</a:t>
            </a:fld>
            <a:endParaRPr lang="en-US"/>
          </a:p>
        </p:txBody>
      </p:sp>
    </p:spTree>
    <p:extLst>
      <p:ext uri="{BB962C8B-B14F-4D97-AF65-F5344CB8AC3E}">
        <p14:creationId xmlns:p14="http://schemas.microsoft.com/office/powerpoint/2010/main" val="6373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2FF35C-E3AA-4052-A3F2-3298999577E2}" type="slidenum">
              <a:rPr lang="en-US"/>
              <a:pPr>
                <a:defRPr/>
              </a:pPr>
              <a:t>‹#›</a:t>
            </a:fld>
            <a:endParaRPr lang="en-US"/>
          </a:p>
        </p:txBody>
      </p:sp>
    </p:spTree>
    <p:extLst>
      <p:ext uri="{BB962C8B-B14F-4D97-AF65-F5344CB8AC3E}">
        <p14:creationId xmlns:p14="http://schemas.microsoft.com/office/powerpoint/2010/main" val="214428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8E483C-9D8E-4046-AE81-BDF124601590}" type="slidenum">
              <a:rPr lang="en-US"/>
              <a:pPr>
                <a:defRPr/>
              </a:pPr>
              <a:t>‹#›</a:t>
            </a:fld>
            <a:endParaRPr lang="en-US"/>
          </a:p>
        </p:txBody>
      </p:sp>
    </p:spTree>
    <p:extLst>
      <p:ext uri="{BB962C8B-B14F-4D97-AF65-F5344CB8AC3E}">
        <p14:creationId xmlns:p14="http://schemas.microsoft.com/office/powerpoint/2010/main" val="370323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9FC173-C80A-45AE-8085-119C720D1F5C}" type="slidenum">
              <a:rPr lang="en-US"/>
              <a:pPr>
                <a:defRPr/>
              </a:pPr>
              <a:t>‹#›</a:t>
            </a:fld>
            <a:endParaRPr lang="en-US"/>
          </a:p>
        </p:txBody>
      </p:sp>
    </p:spTree>
    <p:extLst>
      <p:ext uri="{BB962C8B-B14F-4D97-AF65-F5344CB8AC3E}">
        <p14:creationId xmlns:p14="http://schemas.microsoft.com/office/powerpoint/2010/main" val="319572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105F8-F29A-4C2E-AF36-0EE385F1A662}" type="slidenum">
              <a:rPr lang="en-US"/>
              <a:pPr>
                <a:defRPr/>
              </a:pPr>
              <a:t>‹#›</a:t>
            </a:fld>
            <a:endParaRPr lang="en-US"/>
          </a:p>
        </p:txBody>
      </p:sp>
    </p:spTree>
    <p:extLst>
      <p:ext uri="{BB962C8B-B14F-4D97-AF65-F5344CB8AC3E}">
        <p14:creationId xmlns:p14="http://schemas.microsoft.com/office/powerpoint/2010/main" val="82512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353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EC61C7B5-DBB2-4776-B712-8C162CC5D91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4394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2" name="Rectangle 4"/>
          <p:cNvSpPr>
            <a:spLocks noGrp="1" noChangeArrowheads="1"/>
          </p:cNvSpPr>
          <p:nvPr>
            <p:ph type="ctrTitle"/>
          </p:nvPr>
        </p:nvSpPr>
        <p:spPr>
          <a:xfrm>
            <a:off x="533400" y="3581400"/>
            <a:ext cx="7772400" cy="1828800"/>
          </a:xfrm>
        </p:spPr>
        <p:txBody>
          <a:bodyPr/>
          <a:lstStyle/>
          <a:p>
            <a:pPr eaLnBrk="1" hangingPunct="1">
              <a:defRPr/>
            </a:pPr>
            <a:r>
              <a:rPr lang="en-US" sz="6000" dirty="0" smtClean="0">
                <a:solidFill>
                  <a:srgbClr val="000000"/>
                </a:solidFill>
                <a:effectLst>
                  <a:outerShdw blurRad="38100" dist="38100" dir="2700000" algn="tl">
                    <a:srgbClr val="FFFFFF"/>
                  </a:outerShdw>
                </a:effectLst>
                <a:latin typeface="Blackadder ITC" pitchFamily="82" charset="0"/>
              </a:rPr>
              <a:t>The Age of Faith </a:t>
            </a:r>
            <a:br>
              <a:rPr lang="en-US" sz="6000" dirty="0" smtClean="0">
                <a:solidFill>
                  <a:srgbClr val="000000"/>
                </a:solidFill>
                <a:effectLst>
                  <a:outerShdw blurRad="38100" dist="38100" dir="2700000" algn="tl">
                    <a:srgbClr val="FFFFFF"/>
                  </a:outerShdw>
                </a:effectLst>
                <a:latin typeface="Blackadder ITC" pitchFamily="82" charset="0"/>
              </a:rPr>
            </a:br>
            <a:r>
              <a:rPr lang="en-US" sz="6000" dirty="0" smtClean="0">
                <a:solidFill>
                  <a:srgbClr val="000000"/>
                </a:solidFill>
                <a:effectLst>
                  <a:outerShdw blurRad="38100" dist="38100" dir="2700000" algn="tl">
                    <a:srgbClr val="FFFFFF"/>
                  </a:outerShdw>
                </a:effectLst>
                <a:latin typeface="Blackadder ITC" pitchFamily="82" charset="0"/>
              </a:rPr>
              <a:t>&amp;</a:t>
            </a:r>
            <a:br>
              <a:rPr lang="en-US" sz="6000" dirty="0" smtClean="0">
                <a:solidFill>
                  <a:srgbClr val="000000"/>
                </a:solidFill>
                <a:effectLst>
                  <a:outerShdw blurRad="38100" dist="38100" dir="2700000" algn="tl">
                    <a:srgbClr val="FFFFFF"/>
                  </a:outerShdw>
                </a:effectLst>
                <a:latin typeface="Blackadder ITC" pitchFamily="82" charset="0"/>
              </a:rPr>
            </a:br>
            <a:r>
              <a:rPr lang="en-US" sz="6000" dirty="0" smtClean="0">
                <a:solidFill>
                  <a:srgbClr val="000000"/>
                </a:solidFill>
                <a:effectLst>
                  <a:outerShdw blurRad="38100" dist="38100" dir="2700000" algn="tl">
                    <a:srgbClr val="FFFFFF"/>
                  </a:outerShdw>
                </a:effectLst>
                <a:latin typeface="Blackadder ITC" pitchFamily="82" charset="0"/>
              </a:rPr>
              <a:t>The Puritans</a:t>
            </a:r>
            <a:br>
              <a:rPr lang="en-US" sz="6000" dirty="0" smtClean="0">
                <a:solidFill>
                  <a:srgbClr val="000000"/>
                </a:solidFill>
                <a:effectLst>
                  <a:outerShdw blurRad="38100" dist="38100" dir="2700000" algn="tl">
                    <a:srgbClr val="FFFFFF"/>
                  </a:outerShdw>
                </a:effectLst>
                <a:latin typeface="Blackadder ITC" pitchFamily="82" charset="0"/>
              </a:rPr>
            </a:br>
            <a:r>
              <a:rPr lang="en-US" sz="6000" dirty="0" smtClean="0">
                <a:solidFill>
                  <a:srgbClr val="000000"/>
                </a:solidFill>
                <a:effectLst>
                  <a:outerShdw blurRad="38100" dist="38100" dir="2700000" algn="tl">
                    <a:srgbClr val="FFFFFF"/>
                  </a:outerShdw>
                </a:effectLst>
                <a:latin typeface="Blackadder ITC" pitchFamily="82" charset="0"/>
              </a:rPr>
              <a:t>1620-1750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en-US" u="sng" dirty="0" smtClean="0">
                <a:solidFill>
                  <a:schemeClr val="tx1"/>
                </a:solidFill>
                <a:latin typeface="Californian FB" pitchFamily="18" charset="0"/>
              </a:rPr>
              <a:t>Signs of Puritan Decay</a:t>
            </a:r>
          </a:p>
        </p:txBody>
      </p:sp>
      <p:sp>
        <p:nvSpPr>
          <p:cNvPr id="171011" name="Rectangle 3"/>
          <p:cNvSpPr>
            <a:spLocks noGrp="1" noChangeArrowheads="1"/>
          </p:cNvSpPr>
          <p:nvPr>
            <p:ph type="body" idx="1"/>
          </p:nvPr>
        </p:nvSpPr>
        <p:spPr/>
        <p:txBody>
          <a:bodyPr/>
          <a:lstStyle/>
          <a:p>
            <a:pPr eaLnBrk="1" hangingPunct="1">
              <a:defRPr/>
            </a:pPr>
            <a:r>
              <a:rPr lang="en-US" dirty="0" smtClean="0">
                <a:latin typeface="Californian FB" pitchFamily="18" charset="0"/>
              </a:rPr>
              <a:t>Presence of “heretics” – those who speak out against the orthodoxy or dogma of their religious beliefs </a:t>
            </a:r>
          </a:p>
          <a:p>
            <a:pPr eaLnBrk="1" hangingPunct="1">
              <a:defRPr/>
            </a:pPr>
            <a:r>
              <a:rPr lang="en-US" dirty="0" smtClean="0">
                <a:latin typeface="Californian FB" pitchFamily="18" charset="0"/>
              </a:rPr>
              <a:t>Violations of the Sabbath and swearing and sleeping during sermons</a:t>
            </a:r>
          </a:p>
          <a:p>
            <a:pPr eaLnBrk="1" hangingPunct="1">
              <a:defRPr/>
            </a:pPr>
            <a:r>
              <a:rPr lang="en-US" dirty="0" smtClean="0">
                <a:latin typeface="Californian FB" pitchFamily="18" charset="0"/>
              </a:rPr>
              <a:t>Sins of sex (lechery) and alcohol on the increase</a:t>
            </a:r>
          </a:p>
          <a:p>
            <a:pPr eaLnBrk="1" hangingPunct="1">
              <a:defRPr/>
            </a:pPr>
            <a:r>
              <a:rPr lang="en-US" dirty="0" smtClean="0">
                <a:latin typeface="Californian FB" pitchFamily="18" charset="0"/>
              </a:rPr>
              <a:t>Lacking in social behavior – introverts were shunned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en-US" u="sng" dirty="0" smtClean="0">
                <a:latin typeface="Californian FB" pitchFamily="18" charset="0"/>
              </a:rPr>
              <a:t>Puritan Writing</a:t>
            </a:r>
          </a:p>
        </p:txBody>
      </p:sp>
      <p:sp>
        <p:nvSpPr>
          <p:cNvPr id="168963" name="Rectangle 3"/>
          <p:cNvSpPr>
            <a:spLocks noGrp="1" noChangeArrowheads="1"/>
          </p:cNvSpPr>
          <p:nvPr>
            <p:ph type="body" idx="1"/>
          </p:nvPr>
        </p:nvSpPr>
        <p:spPr/>
        <p:txBody>
          <a:bodyPr/>
          <a:lstStyle/>
          <a:p>
            <a:pPr eaLnBrk="1" hangingPunct="1">
              <a:lnSpc>
                <a:spcPct val="80000"/>
              </a:lnSpc>
              <a:defRPr/>
            </a:pPr>
            <a:r>
              <a:rPr lang="en-US" sz="2800" b="1" dirty="0" smtClean="0">
                <a:solidFill>
                  <a:srgbClr val="FF0066"/>
                </a:solidFill>
                <a:latin typeface="Californian FB" pitchFamily="18" charset="0"/>
              </a:rPr>
              <a:t>PROTESTANT</a:t>
            </a:r>
            <a:r>
              <a:rPr lang="en-US" sz="2800" dirty="0" smtClean="0">
                <a:latin typeface="Californian FB" pitchFamily="18" charset="0"/>
              </a:rPr>
              <a:t>:  against complicated writing</a:t>
            </a:r>
          </a:p>
          <a:p>
            <a:pPr lvl="1" eaLnBrk="1" hangingPunct="1">
              <a:lnSpc>
                <a:spcPct val="80000"/>
              </a:lnSpc>
              <a:defRPr/>
            </a:pPr>
            <a:r>
              <a:rPr lang="en-US" sz="2400" dirty="0" smtClean="0">
                <a:solidFill>
                  <a:schemeClr val="hlink"/>
                </a:solidFill>
                <a:latin typeface="Californian FB" pitchFamily="18" charset="0"/>
              </a:rPr>
              <a:t>Plain Style:  Uncomplicated sentences, use of everyday words</a:t>
            </a:r>
          </a:p>
          <a:p>
            <a:pPr eaLnBrk="1" hangingPunct="1">
              <a:lnSpc>
                <a:spcPct val="80000"/>
              </a:lnSpc>
              <a:defRPr/>
            </a:pPr>
            <a:r>
              <a:rPr lang="en-US" sz="2800" b="1" dirty="0" smtClean="0">
                <a:solidFill>
                  <a:srgbClr val="FF0066"/>
                </a:solidFill>
                <a:latin typeface="Californian FB" pitchFamily="18" charset="0"/>
              </a:rPr>
              <a:t>PURPOSIVENESS</a:t>
            </a:r>
            <a:r>
              <a:rPr lang="en-US" sz="2800" dirty="0" smtClean="0">
                <a:latin typeface="Californian FB" pitchFamily="18" charset="0"/>
              </a:rPr>
              <a:t>:  Purpose to Puritan writing</a:t>
            </a:r>
          </a:p>
          <a:p>
            <a:pPr lvl="1" eaLnBrk="1" hangingPunct="1">
              <a:lnSpc>
                <a:spcPct val="80000"/>
              </a:lnSpc>
              <a:defRPr/>
            </a:pPr>
            <a:r>
              <a:rPr lang="en-US" sz="2400" dirty="0" smtClean="0">
                <a:latin typeface="Californian FB" pitchFamily="18" charset="0"/>
              </a:rPr>
              <a:t>Transform a mysterious God</a:t>
            </a:r>
          </a:p>
          <a:p>
            <a:pPr lvl="1" eaLnBrk="1" hangingPunct="1">
              <a:lnSpc>
                <a:spcPct val="80000"/>
              </a:lnSpc>
              <a:defRPr/>
            </a:pPr>
            <a:r>
              <a:rPr lang="en-US" sz="2400" dirty="0" smtClean="0">
                <a:latin typeface="Californian FB" pitchFamily="18" charset="0"/>
              </a:rPr>
              <a:t>Make God more relevant to the universe</a:t>
            </a:r>
          </a:p>
          <a:p>
            <a:pPr lvl="1" eaLnBrk="1" hangingPunct="1">
              <a:lnSpc>
                <a:spcPct val="80000"/>
              </a:lnSpc>
              <a:defRPr/>
            </a:pPr>
            <a:r>
              <a:rPr lang="en-US" sz="2400" dirty="0" smtClean="0">
                <a:latin typeface="Californian FB" pitchFamily="18" charset="0"/>
              </a:rPr>
              <a:t>Glorify God</a:t>
            </a:r>
          </a:p>
          <a:p>
            <a:pPr lvl="1" eaLnBrk="1" hangingPunct="1">
              <a:lnSpc>
                <a:spcPct val="80000"/>
              </a:lnSpc>
              <a:defRPr/>
            </a:pPr>
            <a:r>
              <a:rPr lang="en-US" sz="2400" dirty="0" smtClean="0">
                <a:latin typeface="Californian FB" pitchFamily="18" charset="0"/>
              </a:rPr>
              <a:t>Also, to catalogue important information relevant to  an agrarian society: first/last frost, planting and harvest dates</a:t>
            </a:r>
          </a:p>
          <a:p>
            <a:pPr eaLnBrk="1" hangingPunct="1">
              <a:lnSpc>
                <a:spcPct val="80000"/>
              </a:lnSpc>
              <a:defRPr/>
            </a:pPr>
            <a:r>
              <a:rPr lang="en-US" sz="2800" b="1" dirty="0" smtClean="0">
                <a:solidFill>
                  <a:srgbClr val="FF0066"/>
                </a:solidFill>
                <a:latin typeface="Californian FB" pitchFamily="18" charset="0"/>
              </a:rPr>
              <a:t>CHARACTER</a:t>
            </a:r>
            <a:r>
              <a:rPr lang="en-US" sz="2800" dirty="0" smtClean="0">
                <a:latin typeface="Californian FB" pitchFamily="18" charset="0"/>
              </a:rPr>
              <a:t>:  Reflected the literate and well-grounded principles instilled in the Puritan persona</a:t>
            </a:r>
            <a:endParaRPr lang="en-US" sz="2800" b="1" dirty="0" smtClean="0">
              <a:latin typeface="Californian FB"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en-US" u="sng" dirty="0" smtClean="0">
                <a:solidFill>
                  <a:schemeClr val="tx1"/>
                </a:solidFill>
                <a:latin typeface="Californian FB" pitchFamily="18" charset="0"/>
              </a:rPr>
              <a:t>Characteristics of Puritan Writing</a:t>
            </a:r>
          </a:p>
        </p:txBody>
      </p:sp>
      <p:sp>
        <p:nvSpPr>
          <p:cNvPr id="173059" name="Rectangle 3"/>
          <p:cNvSpPr>
            <a:spLocks noGrp="1" noChangeArrowheads="1"/>
          </p:cNvSpPr>
          <p:nvPr>
            <p:ph type="body" idx="1"/>
          </p:nvPr>
        </p:nvSpPr>
        <p:spPr/>
        <p:txBody>
          <a:bodyPr/>
          <a:lstStyle/>
          <a:p>
            <a:pPr eaLnBrk="1" hangingPunct="1">
              <a:defRPr/>
            </a:pPr>
            <a:r>
              <a:rPr lang="en-US" dirty="0" smtClean="0">
                <a:solidFill>
                  <a:schemeClr val="hlink"/>
                </a:solidFill>
                <a:latin typeface="Californian FB" pitchFamily="18" charset="0"/>
              </a:rPr>
              <a:t>Puritans saw direct connections between Biblical events and their own lives – reflected in their writing</a:t>
            </a:r>
          </a:p>
          <a:p>
            <a:pPr eaLnBrk="1" hangingPunct="1">
              <a:defRPr/>
            </a:pPr>
            <a:r>
              <a:rPr lang="en-US" dirty="0" smtClean="0">
                <a:solidFill>
                  <a:schemeClr val="hlink"/>
                </a:solidFill>
                <a:latin typeface="Californian FB" pitchFamily="18" charset="0"/>
              </a:rPr>
              <a:t>Explore their inner and outer lives for signs of the workings of God.</a:t>
            </a:r>
          </a:p>
          <a:p>
            <a:pPr eaLnBrk="1" hangingPunct="1">
              <a:defRPr/>
            </a:pPr>
            <a:r>
              <a:rPr lang="en-US" dirty="0" smtClean="0">
                <a:solidFill>
                  <a:schemeClr val="hlink"/>
                </a:solidFill>
                <a:latin typeface="Californian FB" pitchFamily="18" charset="0"/>
              </a:rPr>
              <a:t>Diaries and Histories most common forms of writing in Puritan society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Salem Witch Trials</a:t>
            </a:r>
            <a:endParaRPr lang="en-US" dirty="0">
              <a:latin typeface="Californian FB" pitchFamily="18" charset="0"/>
            </a:endParaRPr>
          </a:p>
        </p:txBody>
      </p:sp>
      <p:sp>
        <p:nvSpPr>
          <p:cNvPr id="3" name="Content Placeholder 2"/>
          <p:cNvSpPr>
            <a:spLocks noGrp="1"/>
          </p:cNvSpPr>
          <p:nvPr>
            <p:ph idx="1"/>
          </p:nvPr>
        </p:nvSpPr>
        <p:spPr/>
        <p:txBody>
          <a:bodyPr/>
          <a:lstStyle/>
          <a:p>
            <a:pPr>
              <a:defRPr/>
            </a:pPr>
            <a:r>
              <a:rPr lang="en-US" sz="2800" dirty="0" smtClean="0">
                <a:latin typeface="Californian FB" pitchFamily="18" charset="0"/>
              </a:rPr>
              <a:t>Fundamentalism – All portions of Bible are fact, so if The Bible speaks of witches, they must exist– to not believe in witches was heresy </a:t>
            </a:r>
          </a:p>
          <a:p>
            <a:pPr>
              <a:defRPr/>
            </a:pPr>
            <a:r>
              <a:rPr lang="en-US" sz="2800" dirty="0" smtClean="0">
                <a:latin typeface="Californian FB" pitchFamily="18" charset="0"/>
              </a:rPr>
              <a:t>Exodus 22:18 – </a:t>
            </a:r>
            <a:r>
              <a:rPr lang="en-US" sz="2800" i="1" dirty="0" smtClean="0">
                <a:latin typeface="Californian FB" pitchFamily="18" charset="0"/>
              </a:rPr>
              <a:t>Thou shalt not suffer a witch to live</a:t>
            </a:r>
            <a:endParaRPr lang="en-US" sz="2800" dirty="0" smtClean="0">
              <a:latin typeface="Californian FB" pitchFamily="18" charset="0"/>
            </a:endParaRPr>
          </a:p>
          <a:p>
            <a:pPr>
              <a:defRPr/>
            </a:pPr>
            <a:r>
              <a:rPr lang="en-US" sz="2800" dirty="0" smtClean="0">
                <a:latin typeface="Californian FB" pitchFamily="18" charset="0"/>
              </a:rPr>
              <a:t>Women thought most likely to become witches</a:t>
            </a:r>
          </a:p>
          <a:p>
            <a:pPr lvl="1">
              <a:defRPr/>
            </a:pPr>
            <a:r>
              <a:rPr lang="en-US" sz="2400" dirty="0" smtClean="0">
                <a:latin typeface="Californian FB" pitchFamily="18" charset="0"/>
              </a:rPr>
              <a:t>1: Thought to be inherently lustful – even for the Devil</a:t>
            </a:r>
          </a:p>
          <a:p>
            <a:pPr lvl="1">
              <a:defRPr/>
            </a:pPr>
            <a:r>
              <a:rPr lang="en-US" sz="2400" dirty="0" smtClean="0">
                <a:latin typeface="Californian FB" pitchFamily="18" charset="0"/>
              </a:rPr>
              <a:t>2: Couldn’t be members of the clergy, therefore, further from God</a:t>
            </a:r>
          </a:p>
          <a:p>
            <a:pPr>
              <a:defRPr/>
            </a:pPr>
            <a:endParaRPr lang="en-US" dirty="0">
              <a:latin typeface="Californian FB"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Salem Witch Trials</a:t>
            </a:r>
            <a:endParaRPr lang="en-US" dirty="0">
              <a:latin typeface="Californian FB" pitchFamily="18" charset="0"/>
            </a:endParaRPr>
          </a:p>
        </p:txBody>
      </p:sp>
      <p:sp>
        <p:nvSpPr>
          <p:cNvPr id="3" name="Content Placeholder 2"/>
          <p:cNvSpPr>
            <a:spLocks noGrp="1"/>
          </p:cNvSpPr>
          <p:nvPr>
            <p:ph idx="1"/>
          </p:nvPr>
        </p:nvSpPr>
        <p:spPr/>
        <p:txBody>
          <a:bodyPr/>
          <a:lstStyle/>
          <a:p>
            <a:pPr>
              <a:defRPr/>
            </a:pPr>
            <a:r>
              <a:rPr lang="en-US" sz="2800" dirty="0" smtClean="0">
                <a:latin typeface="Californian FB" pitchFamily="18" charset="0"/>
              </a:rPr>
              <a:t>Testing for signs of witchery </a:t>
            </a:r>
          </a:p>
          <a:p>
            <a:pPr lvl="1">
              <a:defRPr/>
            </a:pPr>
            <a:r>
              <a:rPr lang="en-US" sz="2400" dirty="0" smtClean="0">
                <a:latin typeface="Californian FB" pitchFamily="18" charset="0"/>
              </a:rPr>
              <a:t>1: Checking for witches “teats”</a:t>
            </a:r>
          </a:p>
          <a:p>
            <a:pPr lvl="2">
              <a:defRPr/>
            </a:pPr>
            <a:r>
              <a:rPr lang="en-US" sz="2000" dirty="0" smtClean="0">
                <a:latin typeface="Californian FB" pitchFamily="18" charset="0"/>
              </a:rPr>
              <a:t>Moles and birthmarks would be checked (stripped and shaved) for malignance: poked with a needle; if no blood/pain </a:t>
            </a:r>
            <a:r>
              <a:rPr lang="en-US" sz="2000" smtClean="0">
                <a:latin typeface="Californian FB" pitchFamily="18" charset="0"/>
              </a:rPr>
              <a:t>then malignant</a:t>
            </a:r>
            <a:endParaRPr lang="en-US" sz="2000" dirty="0" smtClean="0">
              <a:latin typeface="Californian FB" pitchFamily="18" charset="0"/>
            </a:endParaRPr>
          </a:p>
          <a:p>
            <a:pPr lvl="1">
              <a:defRPr/>
            </a:pPr>
            <a:r>
              <a:rPr lang="en-US" sz="2400" dirty="0" smtClean="0">
                <a:latin typeface="Californian FB" pitchFamily="18" charset="0"/>
              </a:rPr>
              <a:t>2: Swimming a witch</a:t>
            </a:r>
          </a:p>
          <a:p>
            <a:pPr lvl="2">
              <a:defRPr/>
            </a:pPr>
            <a:r>
              <a:rPr lang="en-US" sz="2000" dirty="0" smtClean="0">
                <a:latin typeface="Californian FB" pitchFamily="18" charset="0"/>
              </a:rPr>
              <a:t>Hands and feet would be bound and body thrown into a river/stream</a:t>
            </a:r>
          </a:p>
          <a:p>
            <a:pPr lvl="2">
              <a:defRPr/>
            </a:pPr>
            <a:r>
              <a:rPr lang="en-US" sz="2000" dirty="0" smtClean="0">
                <a:latin typeface="Californian FB" pitchFamily="18" charset="0"/>
              </a:rPr>
              <a:t>Water, a </a:t>
            </a:r>
            <a:r>
              <a:rPr lang="en-US" sz="2000" i="1" dirty="0" smtClean="0">
                <a:latin typeface="Californian FB" pitchFamily="18" charset="0"/>
              </a:rPr>
              <a:t>pure</a:t>
            </a:r>
            <a:r>
              <a:rPr lang="en-US" sz="2000" dirty="0" smtClean="0">
                <a:latin typeface="Californian FB" pitchFamily="18" charset="0"/>
              </a:rPr>
              <a:t> element, would reject sin</a:t>
            </a:r>
          </a:p>
          <a:p>
            <a:pPr lvl="3">
              <a:defRPr/>
            </a:pPr>
            <a:r>
              <a:rPr lang="en-US" dirty="0" smtClean="0">
                <a:latin typeface="Californian FB" pitchFamily="18" charset="0"/>
              </a:rPr>
              <a:t>Floater = witch = dead</a:t>
            </a:r>
          </a:p>
          <a:p>
            <a:pPr lvl="3">
              <a:defRPr/>
            </a:pPr>
            <a:r>
              <a:rPr lang="en-US" dirty="0" smtClean="0">
                <a:latin typeface="Californian FB" pitchFamily="18" charset="0"/>
              </a:rPr>
              <a:t>Sinker = innocent = drowned </a:t>
            </a:r>
            <a:endParaRPr lang="en-US" dirty="0">
              <a:latin typeface="Californian FB" pitchFamily="18" charset="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675" y="4343400"/>
            <a:ext cx="29813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Salem Witch Trials</a:t>
            </a:r>
            <a:endParaRPr lang="en-US" dirty="0">
              <a:latin typeface="Californian FB" pitchFamily="18" charset="0"/>
            </a:endParaRPr>
          </a:p>
        </p:txBody>
      </p:sp>
      <p:sp>
        <p:nvSpPr>
          <p:cNvPr id="3" name="Content Placeholder 2"/>
          <p:cNvSpPr>
            <a:spLocks noGrp="1"/>
          </p:cNvSpPr>
          <p:nvPr>
            <p:ph idx="1"/>
          </p:nvPr>
        </p:nvSpPr>
        <p:spPr>
          <a:xfrm>
            <a:off x="457200" y="1676400"/>
            <a:ext cx="8229600" cy="4114800"/>
          </a:xfrm>
        </p:spPr>
        <p:txBody>
          <a:bodyPr/>
          <a:lstStyle/>
          <a:p>
            <a:pPr>
              <a:defRPr/>
            </a:pPr>
            <a:r>
              <a:rPr lang="en-US" sz="2800" dirty="0" smtClean="0">
                <a:latin typeface="Californian FB" pitchFamily="18" charset="0"/>
              </a:rPr>
              <a:t>Began in late 1691 </a:t>
            </a:r>
          </a:p>
          <a:p>
            <a:pPr>
              <a:defRPr/>
            </a:pPr>
            <a:r>
              <a:rPr lang="en-US" sz="2800" dirty="0" smtClean="0">
                <a:latin typeface="Californian FB" pitchFamily="18" charset="0"/>
              </a:rPr>
              <a:t>First accusations were of the poor and the aged</a:t>
            </a:r>
          </a:p>
          <a:p>
            <a:pPr>
              <a:defRPr/>
            </a:pPr>
            <a:r>
              <a:rPr lang="en-US" sz="2800" dirty="0" smtClean="0">
                <a:latin typeface="Californian FB" pitchFamily="18" charset="0"/>
              </a:rPr>
              <a:t>Young girls (14-20) provided the majority of the accusations – some think Reverend Paris was responsible for putting the girls up to it to save a failing ministry</a:t>
            </a:r>
          </a:p>
          <a:p>
            <a:pPr>
              <a:defRPr/>
            </a:pPr>
            <a:r>
              <a:rPr lang="en-US" sz="2800" dirty="0" smtClean="0">
                <a:latin typeface="Californian FB" pitchFamily="18" charset="0"/>
              </a:rPr>
              <a:t>Barbados slave (of Rev. Paris), </a:t>
            </a:r>
            <a:r>
              <a:rPr lang="en-US" sz="2800" dirty="0" err="1" smtClean="0">
                <a:latin typeface="Californian FB" pitchFamily="18" charset="0"/>
              </a:rPr>
              <a:t>Tituba</a:t>
            </a:r>
            <a:r>
              <a:rPr lang="en-US" sz="2800" dirty="0" smtClean="0">
                <a:latin typeface="Californian FB" pitchFamily="18" charset="0"/>
              </a:rPr>
              <a:t>, one of the first accused, named many others in a forced confession in order to save her own neck from the noose (later sold back into slavery to cover legal expenses) </a:t>
            </a:r>
            <a:endParaRPr lang="en-US" sz="2800" dirty="0">
              <a:latin typeface="Californian FB"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Salem Witch Trials</a:t>
            </a:r>
            <a:endParaRPr lang="en-US" dirty="0">
              <a:latin typeface="Californian FB" pitchFamily="18" charset="0"/>
            </a:endParaRPr>
          </a:p>
        </p:txBody>
      </p:sp>
      <p:sp>
        <p:nvSpPr>
          <p:cNvPr id="3" name="Content Placeholder 2"/>
          <p:cNvSpPr>
            <a:spLocks noGrp="1"/>
          </p:cNvSpPr>
          <p:nvPr>
            <p:ph idx="1"/>
          </p:nvPr>
        </p:nvSpPr>
        <p:spPr>
          <a:xfrm>
            <a:off x="457200" y="1371600"/>
            <a:ext cx="8229600" cy="4114800"/>
          </a:xfrm>
        </p:spPr>
        <p:txBody>
          <a:bodyPr/>
          <a:lstStyle/>
          <a:p>
            <a:pPr>
              <a:defRPr/>
            </a:pPr>
            <a:r>
              <a:rPr lang="en-US" sz="2500" dirty="0" smtClean="0">
                <a:latin typeface="Californian FB" pitchFamily="18" charset="0"/>
              </a:rPr>
              <a:t>Over 150 people accused</a:t>
            </a:r>
          </a:p>
          <a:p>
            <a:pPr>
              <a:defRPr/>
            </a:pPr>
            <a:r>
              <a:rPr lang="en-US" sz="2500" dirty="0" smtClean="0">
                <a:latin typeface="Californian FB" pitchFamily="18" charset="0"/>
              </a:rPr>
              <a:t>Youngest/Oldest 4-80’s </a:t>
            </a:r>
          </a:p>
          <a:p>
            <a:pPr>
              <a:defRPr/>
            </a:pPr>
            <a:r>
              <a:rPr lang="en-US" sz="2500" dirty="0" smtClean="0">
                <a:latin typeface="Californian FB" pitchFamily="18" charset="0"/>
              </a:rPr>
              <a:t>Spectral evidence allowed in court (could only be witnessed by the accuser – the accused had no recourse)</a:t>
            </a:r>
          </a:p>
          <a:p>
            <a:pPr>
              <a:defRPr/>
            </a:pPr>
            <a:r>
              <a:rPr lang="en-US" sz="2500" dirty="0" smtClean="0">
                <a:latin typeface="Californian FB" pitchFamily="18" charset="0"/>
              </a:rPr>
              <a:t>Only a confession could save you from the rope – A confession put your salvation in God’s hands</a:t>
            </a:r>
          </a:p>
          <a:p>
            <a:pPr>
              <a:defRPr/>
            </a:pPr>
            <a:r>
              <a:rPr lang="en-US" sz="2500" dirty="0" smtClean="0">
                <a:latin typeface="Californian FB" pitchFamily="18" charset="0"/>
              </a:rPr>
              <a:t>19 hanged, 1, Giles Corey, crushed to death</a:t>
            </a:r>
          </a:p>
          <a:p>
            <a:pPr>
              <a:defRPr/>
            </a:pPr>
            <a:r>
              <a:rPr lang="en-US" sz="2500" dirty="0" smtClean="0">
                <a:latin typeface="Californian FB" pitchFamily="18" charset="0"/>
              </a:rPr>
              <a:t>4 die in jail</a:t>
            </a:r>
          </a:p>
          <a:p>
            <a:pPr>
              <a:defRPr/>
            </a:pPr>
            <a:r>
              <a:rPr lang="en-US" sz="2500" dirty="0" smtClean="0">
                <a:latin typeface="Californian FB" pitchFamily="18" charset="0"/>
              </a:rPr>
              <a:t>Accusation of members of prominence (i.e. the Minister’s or Magistrate’s wives) brought trials, finally, to a close</a:t>
            </a:r>
          </a:p>
          <a:p>
            <a:pPr>
              <a:defRPr/>
            </a:pPr>
            <a:r>
              <a:rPr lang="en-US" sz="2500" dirty="0" smtClean="0">
                <a:latin typeface="Californian FB" pitchFamily="18" charset="0"/>
              </a:rPr>
              <a:t>Only one of the accusing girls ever apologizes </a:t>
            </a:r>
          </a:p>
          <a:p>
            <a:pPr>
              <a:defRPr/>
            </a:pPr>
            <a:r>
              <a:rPr lang="en-US" sz="2500" dirty="0" smtClean="0">
                <a:latin typeface="Californian FB" pitchFamily="18" charset="0"/>
              </a:rPr>
              <a:t>Changed legal precedent to </a:t>
            </a:r>
            <a:r>
              <a:rPr lang="en-US" sz="2500" i="1" dirty="0" smtClean="0">
                <a:latin typeface="Californian FB" pitchFamily="18" charset="0"/>
              </a:rPr>
              <a:t>innocent until proven guilty</a:t>
            </a:r>
          </a:p>
          <a:p>
            <a:pPr>
              <a:buFont typeface="Wingdings" pitchFamily="2" charset="2"/>
              <a:buNone/>
              <a:defRPr/>
            </a:pPr>
            <a:endParaRPr lang="en-US" sz="2500" dirty="0">
              <a:latin typeface="Californian FB"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0" y="838200"/>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eaLnBrk="1" hangingPunct="1"/>
            <a:r>
              <a:rPr lang="en-US" altLang="en-US" sz="3200">
                <a:solidFill>
                  <a:schemeClr val="tx2"/>
                </a:solidFill>
                <a:latin typeface="Monotype Corsiva" pitchFamily="66" charset="0"/>
                <a:cs typeface="Times New Roman" pitchFamily="18" charset="0"/>
              </a:rPr>
              <a:t>Texts we will be covering:</a:t>
            </a:r>
            <a:br>
              <a:rPr lang="en-US" altLang="en-US" sz="3200">
                <a:solidFill>
                  <a:schemeClr val="tx2"/>
                </a:solidFill>
                <a:latin typeface="Monotype Corsiva" pitchFamily="66" charset="0"/>
                <a:cs typeface="Times New Roman" pitchFamily="18" charset="0"/>
              </a:rPr>
            </a:br>
            <a:r>
              <a:rPr lang="en-US" altLang="en-US" sz="2000">
                <a:solidFill>
                  <a:schemeClr val="tx2"/>
                </a:solidFill>
                <a:latin typeface="Monotype Corsiva" pitchFamily="66" charset="0"/>
                <a:cs typeface="Times New Roman" pitchFamily="18" charset="0"/>
              </a:rPr>
              <a:t/>
            </a:r>
            <a:br>
              <a:rPr lang="en-US" altLang="en-US" sz="2000">
                <a:solidFill>
                  <a:schemeClr val="tx2"/>
                </a:solidFill>
                <a:latin typeface="Monotype Corsiva" pitchFamily="66" charset="0"/>
                <a:cs typeface="Times New Roman" pitchFamily="18" charset="0"/>
              </a:rPr>
            </a:br>
            <a:r>
              <a:rPr lang="en-US" altLang="en-US" sz="2000">
                <a:solidFill>
                  <a:schemeClr val="tx2"/>
                </a:solidFill>
                <a:latin typeface="Monotype Corsiva" pitchFamily="66" charset="0"/>
                <a:cs typeface="Times New Roman" pitchFamily="18" charset="0"/>
              </a:rPr>
              <a:t>Of Plymouth Plantation - History</a:t>
            </a:r>
            <a:br>
              <a:rPr lang="en-US" altLang="en-US" sz="2000">
                <a:solidFill>
                  <a:schemeClr val="tx2"/>
                </a:solidFill>
                <a:latin typeface="Monotype Corsiva" pitchFamily="66" charset="0"/>
                <a:cs typeface="Times New Roman" pitchFamily="18" charset="0"/>
              </a:rPr>
            </a:br>
            <a:r>
              <a:rPr lang="en-US" altLang="en-US" sz="2000">
                <a:solidFill>
                  <a:schemeClr val="tx2"/>
                </a:solidFill>
                <a:latin typeface="Monotype Corsiva" pitchFamily="66" charset="0"/>
                <a:cs typeface="Times New Roman" pitchFamily="18" charset="0"/>
              </a:rPr>
              <a:t/>
            </a:r>
            <a:br>
              <a:rPr lang="en-US" altLang="en-US" sz="2000">
                <a:solidFill>
                  <a:schemeClr val="tx2"/>
                </a:solidFill>
                <a:latin typeface="Monotype Corsiva" pitchFamily="66" charset="0"/>
                <a:cs typeface="Times New Roman" pitchFamily="18" charset="0"/>
              </a:rPr>
            </a:br>
            <a:r>
              <a:rPr lang="en-US" altLang="en-US" sz="2000">
                <a:solidFill>
                  <a:schemeClr val="tx2"/>
                </a:solidFill>
                <a:latin typeface="Monotype Corsiva" pitchFamily="66" charset="0"/>
                <a:cs typeface="Times New Roman" pitchFamily="18" charset="0"/>
              </a:rPr>
              <a:t>Here Follow Some Verses Upon the Burning of our House - Poem</a:t>
            </a:r>
            <a:br>
              <a:rPr lang="en-US" altLang="en-US" sz="2000">
                <a:solidFill>
                  <a:schemeClr val="tx2"/>
                </a:solidFill>
                <a:latin typeface="Monotype Corsiva" pitchFamily="66" charset="0"/>
                <a:cs typeface="Times New Roman" pitchFamily="18" charset="0"/>
              </a:rPr>
            </a:br>
            <a:r>
              <a:rPr lang="en-US" altLang="en-US" sz="2000">
                <a:solidFill>
                  <a:schemeClr val="tx2"/>
                </a:solidFill>
                <a:latin typeface="Monotype Corsiva" pitchFamily="66" charset="0"/>
                <a:cs typeface="Times New Roman" pitchFamily="18" charset="0"/>
              </a:rPr>
              <a:t/>
            </a:r>
            <a:br>
              <a:rPr lang="en-US" altLang="en-US" sz="2000">
                <a:solidFill>
                  <a:schemeClr val="tx2"/>
                </a:solidFill>
                <a:latin typeface="Monotype Corsiva" pitchFamily="66" charset="0"/>
                <a:cs typeface="Times New Roman" pitchFamily="18" charset="0"/>
              </a:rPr>
            </a:br>
            <a:r>
              <a:rPr lang="en-US" altLang="en-US" sz="2000">
                <a:solidFill>
                  <a:schemeClr val="tx2"/>
                </a:solidFill>
                <a:latin typeface="Monotype Corsiva" pitchFamily="66" charset="0"/>
                <a:cs typeface="Times New Roman" pitchFamily="18" charset="0"/>
              </a:rPr>
              <a:t>Huswifery - Poem</a:t>
            </a:r>
          </a:p>
          <a:p>
            <a:pPr algn="ctr" eaLnBrk="1" hangingPunct="1"/>
            <a:endParaRPr lang="en-US" altLang="en-US" sz="2000">
              <a:solidFill>
                <a:schemeClr val="tx2"/>
              </a:solidFill>
              <a:latin typeface="Monotype Corsiva" pitchFamily="66" charset="0"/>
              <a:cs typeface="Times New Roman" pitchFamily="18" charset="0"/>
            </a:endParaRPr>
          </a:p>
          <a:p>
            <a:pPr algn="ctr" eaLnBrk="1" hangingPunct="1"/>
            <a:r>
              <a:rPr lang="en-US" altLang="en-US" sz="2000">
                <a:solidFill>
                  <a:schemeClr val="tx2"/>
                </a:solidFill>
                <a:latin typeface="Monotype Corsiva" pitchFamily="66" charset="0"/>
                <a:cs typeface="Times New Roman" pitchFamily="18" charset="0"/>
              </a:rPr>
              <a:t>As Weary Pilgrim - Poem</a:t>
            </a:r>
          </a:p>
          <a:p>
            <a:pPr algn="ctr" eaLnBrk="1" hangingPunct="1"/>
            <a:endParaRPr lang="en-US" altLang="en-US" sz="2000">
              <a:solidFill>
                <a:schemeClr val="tx2"/>
              </a:solidFill>
              <a:latin typeface="Monotype Corsiva" pitchFamily="66" charset="0"/>
              <a:cs typeface="Times New Roman" pitchFamily="18" charset="0"/>
            </a:endParaRPr>
          </a:p>
          <a:p>
            <a:pPr algn="ctr" eaLnBrk="1" hangingPunct="1"/>
            <a:r>
              <a:rPr lang="en-US" altLang="en-US" sz="2000">
                <a:solidFill>
                  <a:schemeClr val="tx2"/>
                </a:solidFill>
                <a:latin typeface="Monotype Corsiva" pitchFamily="66" charset="0"/>
                <a:cs typeface="Times New Roman" pitchFamily="18" charset="0"/>
              </a:rPr>
              <a:t>Puritan Woman - Poem</a:t>
            </a:r>
            <a:br>
              <a:rPr lang="en-US" altLang="en-US" sz="2000">
                <a:solidFill>
                  <a:schemeClr val="tx2"/>
                </a:solidFill>
                <a:latin typeface="Monotype Corsiva" pitchFamily="66" charset="0"/>
                <a:cs typeface="Times New Roman" pitchFamily="18" charset="0"/>
              </a:rPr>
            </a:br>
            <a:r>
              <a:rPr lang="en-US" altLang="en-US" sz="2000">
                <a:solidFill>
                  <a:schemeClr val="tx2"/>
                </a:solidFill>
                <a:latin typeface="Monotype Corsiva" pitchFamily="66" charset="0"/>
                <a:cs typeface="Times New Roman" pitchFamily="18" charset="0"/>
              </a:rPr>
              <a:t/>
            </a:r>
            <a:br>
              <a:rPr lang="en-US" altLang="en-US" sz="2000">
                <a:solidFill>
                  <a:schemeClr val="tx2"/>
                </a:solidFill>
                <a:latin typeface="Monotype Corsiva" pitchFamily="66" charset="0"/>
                <a:cs typeface="Times New Roman" pitchFamily="18" charset="0"/>
              </a:rPr>
            </a:br>
            <a:r>
              <a:rPr lang="en-US" altLang="en-US" sz="2000">
                <a:solidFill>
                  <a:schemeClr val="tx2"/>
                </a:solidFill>
                <a:latin typeface="Monotype Corsiva" pitchFamily="66" charset="0"/>
                <a:cs typeface="Times New Roman" pitchFamily="18" charset="0"/>
              </a:rPr>
              <a:t>Sinners in the Hands of an Angry God - Sermon</a:t>
            </a:r>
            <a:br>
              <a:rPr lang="en-US" altLang="en-US" sz="2000">
                <a:solidFill>
                  <a:schemeClr val="tx2"/>
                </a:solidFill>
                <a:latin typeface="Monotype Corsiva" pitchFamily="66" charset="0"/>
                <a:cs typeface="Times New Roman" pitchFamily="18" charset="0"/>
              </a:rPr>
            </a:br>
            <a:r>
              <a:rPr lang="en-US" altLang="en-US" sz="2000">
                <a:solidFill>
                  <a:schemeClr val="tx2"/>
                </a:solidFill>
                <a:latin typeface="Monotype Corsiva" pitchFamily="66" charset="0"/>
                <a:cs typeface="Times New Roman" pitchFamily="18" charset="0"/>
              </a:rPr>
              <a:t/>
            </a:r>
            <a:br>
              <a:rPr lang="en-US" altLang="en-US" sz="2000">
                <a:solidFill>
                  <a:schemeClr val="tx2"/>
                </a:solidFill>
                <a:latin typeface="Monotype Corsiva" pitchFamily="66" charset="0"/>
                <a:cs typeface="Times New Roman" pitchFamily="18" charset="0"/>
              </a:rPr>
            </a:br>
            <a:r>
              <a:rPr lang="en-US" altLang="en-US" sz="2000">
                <a:solidFill>
                  <a:schemeClr val="tx2"/>
                </a:solidFill>
                <a:latin typeface="Monotype Corsiva" pitchFamily="66" charset="0"/>
                <a:cs typeface="Times New Roman" pitchFamily="18" charset="0"/>
              </a:rPr>
              <a:t> Young Goodman Brown – Short Story</a:t>
            </a:r>
          </a:p>
        </p:txBody>
      </p:sp>
      <p:sp>
        <p:nvSpPr>
          <p:cNvPr id="3075" name="Rectangle 7"/>
          <p:cNvSpPr>
            <a:spLocks noChangeArrowheads="1"/>
          </p:cNvSpPr>
          <p:nvPr/>
        </p:nvSpPr>
        <p:spPr bwMode="auto">
          <a:xfrm>
            <a:off x="58738" y="2076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endParaRPr lang="en-US" altLang="en-US"/>
          </a:p>
        </p:txBody>
      </p:sp>
      <p:sp>
        <p:nvSpPr>
          <p:cNvPr id="3076" name="Rectangle 6"/>
          <p:cNvSpPr>
            <a:spLocks noChangeArrowheads="1"/>
          </p:cNvSpPr>
          <p:nvPr/>
        </p:nvSpPr>
        <p:spPr bwMode="auto">
          <a:xfrm>
            <a:off x="-57150" y="1990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endParaRPr lang="en-US" altLang="en-US"/>
          </a:p>
        </p:txBody>
      </p:sp>
      <p:pic>
        <p:nvPicPr>
          <p:cNvPr id="3077" name="Picture 4" descr="may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979988" cy="6858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u="sng" dirty="0" smtClean="0">
                <a:latin typeface="Californian FB" pitchFamily="18" charset="0"/>
              </a:rPr>
              <a:t>A Pilgrimage</a:t>
            </a:r>
            <a:r>
              <a:rPr lang="en-US" dirty="0" smtClean="0">
                <a:latin typeface="Californian FB" pitchFamily="18" charset="0"/>
              </a:rPr>
              <a:t> </a:t>
            </a:r>
            <a:endParaRPr lang="en-US" dirty="0"/>
          </a:p>
        </p:txBody>
      </p:sp>
      <p:sp>
        <p:nvSpPr>
          <p:cNvPr id="4" name="Content Placeholder 3"/>
          <p:cNvSpPr>
            <a:spLocks noGrp="1"/>
          </p:cNvSpPr>
          <p:nvPr>
            <p:ph idx="1"/>
          </p:nvPr>
        </p:nvSpPr>
        <p:spPr>
          <a:xfrm>
            <a:off x="457200" y="1327944"/>
            <a:ext cx="4191000" cy="4114800"/>
          </a:xfrm>
        </p:spPr>
        <p:txBody>
          <a:bodyPr/>
          <a:lstStyle/>
          <a:p>
            <a:pPr>
              <a:defRPr/>
            </a:pPr>
            <a:r>
              <a:rPr lang="en-US" sz="2400" dirty="0" smtClean="0">
                <a:latin typeface="Californian FB" pitchFamily="18" charset="0"/>
              </a:rPr>
              <a:t>The Puritans </a:t>
            </a:r>
            <a:r>
              <a:rPr lang="en-US" sz="2400" dirty="0" smtClean="0">
                <a:latin typeface="Californian FB" pitchFamily="18" charset="0"/>
              </a:rPr>
              <a:t>leave England for Holland in 1608 to escape religious persecution</a:t>
            </a:r>
          </a:p>
          <a:p>
            <a:pPr>
              <a:defRPr/>
            </a:pPr>
            <a:r>
              <a:rPr lang="en-US" sz="2400" dirty="0" smtClean="0">
                <a:latin typeface="Californian FB" pitchFamily="18" charset="0"/>
              </a:rPr>
              <a:t>Fearing a loss of British identity, the Puritans request and are granted a charter in the </a:t>
            </a:r>
            <a:r>
              <a:rPr lang="en-US" sz="2400" dirty="0" smtClean="0">
                <a:latin typeface="Californian FB" pitchFamily="18" charset="0"/>
              </a:rPr>
              <a:t>“New </a:t>
            </a:r>
            <a:r>
              <a:rPr lang="en-US" sz="2400" dirty="0">
                <a:latin typeface="Californian FB" pitchFamily="18" charset="0"/>
              </a:rPr>
              <a:t>W</a:t>
            </a:r>
            <a:r>
              <a:rPr lang="en-US" sz="2400" dirty="0" smtClean="0">
                <a:latin typeface="Californian FB" pitchFamily="18" charset="0"/>
              </a:rPr>
              <a:t>orld</a:t>
            </a:r>
            <a:r>
              <a:rPr lang="en-US" sz="2400" dirty="0" smtClean="0">
                <a:latin typeface="Californian FB" pitchFamily="18" charset="0"/>
              </a:rPr>
              <a:t>”</a:t>
            </a:r>
          </a:p>
          <a:p>
            <a:pPr>
              <a:defRPr/>
            </a:pPr>
            <a:r>
              <a:rPr lang="en-US" sz="2400" dirty="0" smtClean="0">
                <a:latin typeface="Californian FB" pitchFamily="18" charset="0"/>
              </a:rPr>
              <a:t>The Mayflower </a:t>
            </a:r>
            <a:r>
              <a:rPr lang="en-US" sz="2400" dirty="0" smtClean="0">
                <a:latin typeface="Californian FB" pitchFamily="18" charset="0"/>
              </a:rPr>
              <a:t>leaves England </a:t>
            </a:r>
            <a:r>
              <a:rPr lang="en-US" sz="2400" dirty="0" smtClean="0">
                <a:latin typeface="Californian FB" pitchFamily="18" charset="0"/>
              </a:rPr>
              <a:t>on </a:t>
            </a:r>
            <a:r>
              <a:rPr lang="en-US" sz="2400" dirty="0" smtClean="0">
                <a:latin typeface="Californian FB" pitchFamily="18" charset="0"/>
              </a:rPr>
              <a:t>September </a:t>
            </a:r>
            <a:r>
              <a:rPr lang="en-US" sz="2400" dirty="0" smtClean="0">
                <a:latin typeface="Californian FB" pitchFamily="18" charset="0"/>
              </a:rPr>
              <a:t> 6 and </a:t>
            </a:r>
            <a:r>
              <a:rPr lang="en-US" sz="2400" dirty="0" smtClean="0">
                <a:latin typeface="Californian FB" pitchFamily="18" charset="0"/>
              </a:rPr>
              <a:t>arrives at </a:t>
            </a:r>
            <a:r>
              <a:rPr lang="en-US" sz="2400" u="sng" dirty="0" smtClean="0">
                <a:latin typeface="Californian FB" pitchFamily="18" charset="0"/>
              </a:rPr>
              <a:t>Cape Cod</a:t>
            </a:r>
            <a:r>
              <a:rPr lang="en-US" sz="2400" dirty="0" smtClean="0">
                <a:latin typeface="Californian FB" pitchFamily="18" charset="0"/>
              </a:rPr>
              <a:t> </a:t>
            </a:r>
            <a:r>
              <a:rPr lang="en-US" sz="2400" dirty="0" smtClean="0">
                <a:latin typeface="Californian FB" pitchFamily="18" charset="0"/>
              </a:rPr>
              <a:t>on November 9, </a:t>
            </a:r>
            <a:r>
              <a:rPr lang="en-US" sz="2400" dirty="0" smtClean="0">
                <a:latin typeface="Californian FB" pitchFamily="18" charset="0"/>
              </a:rPr>
              <a:t>1620 – Journey: 66 Days</a:t>
            </a:r>
          </a:p>
          <a:p>
            <a:pPr>
              <a:defRPr/>
            </a:pPr>
            <a:r>
              <a:rPr lang="en-US" sz="2400" dirty="0" smtClean="0">
                <a:latin typeface="Californian FB" pitchFamily="18" charset="0"/>
              </a:rPr>
              <a:t>Saw their journey as both physical and spiritual</a:t>
            </a:r>
          </a:p>
          <a:p>
            <a:pPr>
              <a:defRPr/>
            </a:pPr>
            <a:endParaRPr lang="en-US" sz="2400" dirty="0">
              <a:latin typeface="Californian FB" pitchFamily="18" charset="0"/>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47800"/>
            <a:ext cx="40386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5"/>
          <p:cNvSpPr txBox="1">
            <a:spLocks noChangeArrowheads="1"/>
          </p:cNvSpPr>
          <p:nvPr/>
        </p:nvSpPr>
        <p:spPr bwMode="auto">
          <a:xfrm>
            <a:off x="7696200" y="3200400"/>
            <a:ext cx="39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man Old Style" pitchFamily="18" charset="0"/>
              </a:defRPr>
            </a:lvl1pPr>
            <a:lvl2pPr marL="742950" indent="-285750">
              <a:defRPr>
                <a:solidFill>
                  <a:schemeClr val="tx1"/>
                </a:solidFill>
                <a:latin typeface="Bookman Old Style" pitchFamily="18" charset="0"/>
              </a:defRPr>
            </a:lvl2pPr>
            <a:lvl3pPr marL="1143000" indent="-228600">
              <a:defRPr>
                <a:solidFill>
                  <a:schemeClr val="tx1"/>
                </a:solidFill>
                <a:latin typeface="Bookman Old Style" pitchFamily="18" charset="0"/>
              </a:defRPr>
            </a:lvl3pPr>
            <a:lvl4pPr marL="1600200" indent="-228600">
              <a:defRPr>
                <a:solidFill>
                  <a:schemeClr val="tx1"/>
                </a:solidFill>
                <a:latin typeface="Bookman Old Style" pitchFamily="18" charset="0"/>
              </a:defRPr>
            </a:lvl4pPr>
            <a:lvl5pPr marL="2057400" indent="-22860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r>
              <a:rPr lang="en-US" altLang="en-US">
                <a:solidFill>
                  <a:srgbClr val="FFFF00"/>
                </a:solidFill>
                <a:sym typeface="Wingdings" pitchFamily="2" charset="2"/>
              </a:rPr>
              <a:t></a:t>
            </a:r>
            <a:endParaRPr lang="en-US" altLang="en-US">
              <a:solidFill>
                <a:srgbClr val="FFFF00"/>
              </a:solidFill>
            </a:endParaRPr>
          </a:p>
        </p:txBody>
      </p:sp>
      <p:sp>
        <p:nvSpPr>
          <p:cNvPr id="2" name="Left Arrow 1"/>
          <p:cNvSpPr/>
          <p:nvPr/>
        </p:nvSpPr>
        <p:spPr bwMode="auto">
          <a:xfrm rot="2185915">
            <a:off x="7961241" y="3563539"/>
            <a:ext cx="1057275" cy="34845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en-US" u="sng" dirty="0" smtClean="0">
                <a:latin typeface="Californian FB" pitchFamily="18" charset="0"/>
              </a:rPr>
              <a:t>Puritanism</a:t>
            </a:r>
          </a:p>
        </p:txBody>
      </p:sp>
      <p:sp>
        <p:nvSpPr>
          <p:cNvPr id="208899" name="Rectangle 3"/>
          <p:cNvSpPr>
            <a:spLocks noGrp="1" noChangeArrowheads="1"/>
          </p:cNvSpPr>
          <p:nvPr>
            <p:ph type="body" idx="1"/>
          </p:nvPr>
        </p:nvSpPr>
        <p:spPr/>
        <p:txBody>
          <a:bodyPr/>
          <a:lstStyle/>
          <a:p>
            <a:pPr eaLnBrk="1" hangingPunct="1">
              <a:lnSpc>
                <a:spcPct val="80000"/>
              </a:lnSpc>
              <a:buFont typeface="Wingdings" pitchFamily="2" charset="2"/>
              <a:buChar char="Ø"/>
              <a:defRPr/>
            </a:pPr>
            <a:r>
              <a:rPr lang="en-US" sz="2400" dirty="0" smtClean="0">
                <a:solidFill>
                  <a:schemeClr val="hlink"/>
                </a:solidFill>
                <a:latin typeface="Californian FB" pitchFamily="18" charset="0"/>
              </a:rPr>
              <a:t>Puritans stressed </a:t>
            </a:r>
          </a:p>
          <a:p>
            <a:pPr lvl="1" eaLnBrk="1" hangingPunct="1">
              <a:lnSpc>
                <a:spcPct val="80000"/>
              </a:lnSpc>
              <a:buFont typeface="Wingdings" pitchFamily="2" charset="2"/>
              <a:buChar char="Ø"/>
              <a:defRPr/>
            </a:pPr>
            <a:r>
              <a:rPr lang="en-US" sz="2000" dirty="0" smtClean="0">
                <a:solidFill>
                  <a:schemeClr val="hlink"/>
                </a:solidFill>
                <a:latin typeface="Californian FB" pitchFamily="18" charset="0"/>
              </a:rPr>
              <a:t>Hard work </a:t>
            </a:r>
          </a:p>
          <a:p>
            <a:pPr lvl="1" eaLnBrk="1" hangingPunct="1">
              <a:lnSpc>
                <a:spcPct val="80000"/>
              </a:lnSpc>
              <a:buFont typeface="Wingdings" pitchFamily="2" charset="2"/>
              <a:buChar char="Ø"/>
              <a:defRPr/>
            </a:pPr>
            <a:r>
              <a:rPr lang="en-US" sz="2000" dirty="0" smtClean="0">
                <a:solidFill>
                  <a:schemeClr val="hlink"/>
                </a:solidFill>
                <a:latin typeface="Californian FB" pitchFamily="18" charset="0"/>
              </a:rPr>
              <a:t>Self-discipline</a:t>
            </a:r>
          </a:p>
          <a:p>
            <a:pPr lvl="1" eaLnBrk="1" hangingPunct="1">
              <a:lnSpc>
                <a:spcPct val="80000"/>
              </a:lnSpc>
              <a:buFont typeface="Wingdings" pitchFamily="2" charset="2"/>
              <a:buChar char="Ø"/>
              <a:defRPr/>
            </a:pPr>
            <a:r>
              <a:rPr lang="en-US" sz="2000" dirty="0" smtClean="0">
                <a:solidFill>
                  <a:schemeClr val="hlink"/>
                </a:solidFill>
                <a:latin typeface="Californian FB" pitchFamily="18" charset="0"/>
              </a:rPr>
              <a:t>Education</a:t>
            </a:r>
          </a:p>
          <a:p>
            <a:pPr lvl="1" eaLnBrk="1" hangingPunct="1">
              <a:lnSpc>
                <a:spcPct val="80000"/>
              </a:lnSpc>
              <a:buFont typeface="Wingdings" pitchFamily="2" charset="2"/>
              <a:buChar char="Ø"/>
              <a:defRPr/>
            </a:pPr>
            <a:r>
              <a:rPr lang="en-US" sz="2000" dirty="0" smtClean="0">
                <a:solidFill>
                  <a:schemeClr val="hlink"/>
                </a:solidFill>
                <a:latin typeface="Californian FB" pitchFamily="18" charset="0"/>
              </a:rPr>
              <a:t>Self-reliance</a:t>
            </a:r>
          </a:p>
          <a:p>
            <a:pPr lvl="1" eaLnBrk="1" hangingPunct="1">
              <a:lnSpc>
                <a:spcPct val="80000"/>
              </a:lnSpc>
              <a:buFont typeface="Wingdings" pitchFamily="2" charset="2"/>
              <a:buChar char="Ø"/>
              <a:defRPr/>
            </a:pPr>
            <a:r>
              <a:rPr lang="en-US" sz="2000" dirty="0" smtClean="0">
                <a:solidFill>
                  <a:schemeClr val="hlink"/>
                </a:solidFill>
                <a:latin typeface="Californian FB" pitchFamily="18" charset="0"/>
              </a:rPr>
              <a:t>Frugality</a:t>
            </a:r>
          </a:p>
          <a:p>
            <a:pPr lvl="1" eaLnBrk="1" hangingPunct="1">
              <a:lnSpc>
                <a:spcPct val="80000"/>
              </a:lnSpc>
              <a:buFont typeface="Wingdings" pitchFamily="2" charset="2"/>
              <a:buChar char="Ø"/>
              <a:defRPr/>
            </a:pPr>
            <a:r>
              <a:rPr lang="en-US" sz="2000" dirty="0" smtClean="0">
                <a:solidFill>
                  <a:schemeClr val="hlink"/>
                </a:solidFill>
                <a:latin typeface="Californian FB" pitchFamily="18" charset="0"/>
              </a:rPr>
              <a:t>Self-improvement </a:t>
            </a:r>
          </a:p>
          <a:p>
            <a:pPr eaLnBrk="1" hangingPunct="1">
              <a:lnSpc>
                <a:spcPct val="80000"/>
              </a:lnSpc>
              <a:buFont typeface="Wingdings" pitchFamily="2" charset="2"/>
              <a:buChar char="Ø"/>
              <a:defRPr/>
            </a:pPr>
            <a:r>
              <a:rPr lang="en-US" sz="2400" dirty="0" smtClean="0">
                <a:latin typeface="Californian FB" pitchFamily="18" charset="0"/>
              </a:rPr>
              <a:t>These values are the basis for what are considered “American virtues</a:t>
            </a:r>
          </a:p>
          <a:p>
            <a:pPr eaLnBrk="1" hangingPunct="1">
              <a:lnSpc>
                <a:spcPct val="80000"/>
              </a:lnSpc>
              <a:buFont typeface="Wingdings" pitchFamily="2" charset="2"/>
              <a:buChar char="Ø"/>
              <a:defRPr/>
            </a:pPr>
            <a:r>
              <a:rPr lang="en-US" sz="2400" b="1" dirty="0" smtClean="0">
                <a:latin typeface="Californian FB" pitchFamily="18" charset="0"/>
              </a:rPr>
              <a:t>Puritans</a:t>
            </a:r>
            <a:r>
              <a:rPr lang="en-US" sz="2400" dirty="0" smtClean="0">
                <a:latin typeface="Californian FB" pitchFamily="18" charset="0"/>
              </a:rPr>
              <a:t> were 1st American writing to influence course of American literature &amp; American imagination.</a:t>
            </a:r>
          </a:p>
          <a:p>
            <a:pPr eaLnBrk="1" hangingPunct="1">
              <a:lnSpc>
                <a:spcPct val="80000"/>
              </a:lnSpc>
              <a:defRPr/>
            </a:pPr>
            <a:endParaRPr lang="en-US" sz="2400" dirty="0" smtClean="0">
              <a:latin typeface="Californian FB"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r>
              <a:rPr lang="en-US" u="sng" dirty="0" smtClean="0">
                <a:latin typeface="Californian FB" pitchFamily="18" charset="0"/>
              </a:rPr>
              <a:t>Puritan Beliefs – Fundamentalism</a:t>
            </a:r>
          </a:p>
        </p:txBody>
      </p:sp>
      <p:sp>
        <p:nvSpPr>
          <p:cNvPr id="162820" name="Rectangle 4"/>
          <p:cNvSpPr>
            <a:spLocks noGrp="1" noChangeArrowheads="1"/>
          </p:cNvSpPr>
          <p:nvPr>
            <p:ph type="body" sz="half" idx="1"/>
          </p:nvPr>
        </p:nvSpPr>
        <p:spPr>
          <a:xfrm>
            <a:off x="0" y="1981200"/>
            <a:ext cx="4267200" cy="4343400"/>
          </a:xfrm>
        </p:spPr>
        <p:txBody>
          <a:bodyPr/>
          <a:lstStyle/>
          <a:p>
            <a:pPr eaLnBrk="1" hangingPunct="1">
              <a:defRPr/>
            </a:pPr>
            <a:r>
              <a:rPr lang="en-US" sz="2400" b="1" dirty="0" smtClean="0">
                <a:solidFill>
                  <a:schemeClr val="hlink"/>
                </a:solidFill>
                <a:latin typeface="Californian FB" pitchFamily="18" charset="0"/>
              </a:rPr>
              <a:t>Sinners All</a:t>
            </a:r>
            <a:endParaRPr lang="en-US" sz="2400" dirty="0" smtClean="0">
              <a:solidFill>
                <a:schemeClr val="hlink"/>
              </a:solidFill>
              <a:latin typeface="Californian FB" pitchFamily="18" charset="0"/>
            </a:endParaRPr>
          </a:p>
          <a:p>
            <a:pPr lvl="1" eaLnBrk="1" hangingPunct="1">
              <a:defRPr/>
            </a:pPr>
            <a:r>
              <a:rPr lang="en-US" sz="2300" b="1" dirty="0" smtClean="0">
                <a:latin typeface="Californian FB" pitchFamily="18" charset="0"/>
              </a:rPr>
              <a:t>Through Adam &amp; Eve’s fall </a:t>
            </a:r>
            <a:r>
              <a:rPr lang="en-US" sz="2300" b="1" dirty="0" smtClean="0">
                <a:solidFill>
                  <a:schemeClr val="hlink"/>
                </a:solidFill>
                <a:latin typeface="Californian FB" pitchFamily="18" charset="0"/>
              </a:rPr>
              <a:t>Every person is born sinful</a:t>
            </a:r>
          </a:p>
          <a:p>
            <a:pPr lvl="1" eaLnBrk="1" hangingPunct="1">
              <a:defRPr/>
            </a:pPr>
            <a:r>
              <a:rPr lang="en-US" sz="2300" b="1" dirty="0" smtClean="0">
                <a:latin typeface="Californian FB" pitchFamily="18" charset="0"/>
              </a:rPr>
              <a:t>Original Sin:  Consequence of Adam and Eve’s sin: Tasting of the tree of knowledge of good and evil – the hereditary stain with which we are born on account of our origin or descent from Adam and Eve.</a:t>
            </a:r>
            <a:endParaRPr lang="en-US" sz="1800" dirty="0" smtClean="0">
              <a:latin typeface="Californian FB" pitchFamily="18" charset="0"/>
            </a:endParaRPr>
          </a:p>
        </p:txBody>
      </p:sp>
      <p:sp>
        <p:nvSpPr>
          <p:cNvPr id="162821" name="Rectangle 5"/>
          <p:cNvSpPr>
            <a:spLocks noGrp="1" noChangeArrowheads="1"/>
          </p:cNvSpPr>
          <p:nvPr>
            <p:ph type="body" sz="half" idx="2"/>
          </p:nvPr>
        </p:nvSpPr>
        <p:spPr>
          <a:xfrm>
            <a:off x="4419600" y="2057400"/>
            <a:ext cx="4724400" cy="4114800"/>
          </a:xfrm>
        </p:spPr>
        <p:txBody>
          <a:bodyPr/>
          <a:lstStyle/>
          <a:p>
            <a:pPr eaLnBrk="1" hangingPunct="1">
              <a:lnSpc>
                <a:spcPct val="90000"/>
              </a:lnSpc>
              <a:defRPr/>
            </a:pPr>
            <a:r>
              <a:rPr lang="en-US" sz="2400" b="1" dirty="0" smtClean="0">
                <a:solidFill>
                  <a:schemeClr val="hlink"/>
                </a:solidFill>
                <a:latin typeface="Californian FB" pitchFamily="18" charset="0"/>
              </a:rPr>
              <a:t>UNCONDITIONAL ELECTION</a:t>
            </a:r>
            <a:endParaRPr lang="en-US" sz="2400" dirty="0" smtClean="0">
              <a:solidFill>
                <a:schemeClr val="hlink"/>
              </a:solidFill>
              <a:latin typeface="Californian FB" pitchFamily="18" charset="0"/>
            </a:endParaRPr>
          </a:p>
          <a:p>
            <a:pPr lvl="1" eaLnBrk="1" hangingPunct="1">
              <a:lnSpc>
                <a:spcPct val="90000"/>
              </a:lnSpc>
              <a:defRPr/>
            </a:pPr>
            <a:r>
              <a:rPr lang="en-US" b="1" dirty="0" smtClean="0">
                <a:solidFill>
                  <a:schemeClr val="hlink"/>
                </a:solidFill>
                <a:latin typeface="Californian FB" pitchFamily="18" charset="0"/>
              </a:rPr>
              <a:t>Judgmental God</a:t>
            </a:r>
            <a:r>
              <a:rPr lang="en-US" b="1" dirty="0" smtClean="0">
                <a:latin typeface="Californian FB" pitchFamily="18" charset="0"/>
              </a:rPr>
              <a:t> (rewards good/punishes evil)</a:t>
            </a:r>
            <a:r>
              <a:rPr lang="en-US" dirty="0" smtClean="0">
                <a:latin typeface="Californian FB" pitchFamily="18" charset="0"/>
              </a:rPr>
              <a:t> </a:t>
            </a:r>
            <a:r>
              <a:rPr lang="en-US" sz="2300" b="1" dirty="0" smtClean="0">
                <a:latin typeface="Californian FB" pitchFamily="18" charset="0"/>
              </a:rPr>
              <a:t>wishes</a:t>
            </a:r>
          </a:p>
          <a:p>
            <a:pPr lvl="1" eaLnBrk="1" hangingPunct="1">
              <a:lnSpc>
                <a:spcPct val="90000"/>
              </a:lnSpc>
              <a:defRPr/>
            </a:pPr>
            <a:r>
              <a:rPr lang="en-US" b="1" dirty="0" smtClean="0">
                <a:solidFill>
                  <a:schemeClr val="hlink"/>
                </a:solidFill>
                <a:latin typeface="Californian FB" pitchFamily="18" charset="0"/>
              </a:rPr>
              <a:t>Predestination/Election</a:t>
            </a:r>
            <a:r>
              <a:rPr lang="en-US" b="1" dirty="0" smtClean="0">
                <a:latin typeface="Californian FB" pitchFamily="18" charset="0"/>
              </a:rPr>
              <a:t> (salvation or damnation was predetermined by God)</a:t>
            </a:r>
            <a:r>
              <a:rPr lang="en-US" dirty="0" smtClean="0">
                <a:latin typeface="Californian FB" pitchFamily="18" charset="0"/>
              </a:rPr>
              <a:t> </a:t>
            </a:r>
          </a:p>
          <a:p>
            <a:pPr lvl="1" eaLnBrk="1" hangingPunct="1">
              <a:lnSpc>
                <a:spcPct val="90000"/>
              </a:lnSpc>
              <a:defRPr/>
            </a:pPr>
            <a:r>
              <a:rPr lang="en-US" sz="2300" b="1" dirty="0" smtClean="0">
                <a:latin typeface="Californian FB" pitchFamily="18" charset="0"/>
              </a:rPr>
              <a:t>The Elect = One predestined to go to Heaven</a:t>
            </a:r>
          </a:p>
          <a:p>
            <a:pPr lvl="1" eaLnBrk="1" hangingPunct="1">
              <a:lnSpc>
                <a:spcPct val="90000"/>
              </a:lnSpc>
              <a:defRPr/>
            </a:pPr>
            <a:endParaRPr lang="en-US" sz="1900" b="1" dirty="0" smtClean="0">
              <a:latin typeface="Californian FB"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p:txBody>
          <a:bodyPr/>
          <a:lstStyle/>
          <a:p>
            <a:pPr eaLnBrk="1" hangingPunct="1">
              <a:defRPr/>
            </a:pPr>
            <a:r>
              <a:rPr lang="en-US" u="sng" dirty="0" smtClean="0">
                <a:latin typeface="Californian FB" pitchFamily="18" charset="0"/>
              </a:rPr>
              <a:t>Puritan Beliefs</a:t>
            </a:r>
          </a:p>
        </p:txBody>
      </p:sp>
      <p:sp>
        <p:nvSpPr>
          <p:cNvPr id="164869" name="Rectangle 5"/>
          <p:cNvSpPr>
            <a:spLocks noGrp="1" noChangeArrowheads="1"/>
          </p:cNvSpPr>
          <p:nvPr>
            <p:ph type="body" sz="half" idx="1"/>
          </p:nvPr>
        </p:nvSpPr>
        <p:spPr>
          <a:xfrm>
            <a:off x="914400" y="1600200"/>
            <a:ext cx="3744913" cy="3762375"/>
          </a:xfrm>
        </p:spPr>
        <p:txBody>
          <a:bodyPr/>
          <a:lstStyle/>
          <a:p>
            <a:pPr eaLnBrk="1" hangingPunct="1">
              <a:lnSpc>
                <a:spcPct val="90000"/>
              </a:lnSpc>
              <a:defRPr/>
            </a:pPr>
            <a:r>
              <a:rPr lang="en-US" sz="2400" b="1" dirty="0" smtClean="0">
                <a:solidFill>
                  <a:schemeClr val="hlink"/>
                </a:solidFill>
                <a:latin typeface="Californian FB" pitchFamily="18" charset="0"/>
              </a:rPr>
              <a:t>LIMITED ATONEMENT</a:t>
            </a:r>
          </a:p>
          <a:p>
            <a:pPr lvl="1" eaLnBrk="1" hangingPunct="1">
              <a:lnSpc>
                <a:spcPct val="90000"/>
              </a:lnSpc>
              <a:defRPr/>
            </a:pPr>
            <a:r>
              <a:rPr lang="en-US" sz="2800" b="1" dirty="0" smtClean="0">
                <a:solidFill>
                  <a:schemeClr val="hlink"/>
                </a:solidFill>
                <a:latin typeface="Californian FB" pitchFamily="18" charset="0"/>
              </a:rPr>
              <a:t>Jesus died for the “chosen” only, not for everyone – For The Elect</a:t>
            </a:r>
          </a:p>
          <a:p>
            <a:pPr lvl="1" eaLnBrk="1" hangingPunct="1">
              <a:lnSpc>
                <a:spcPct val="90000"/>
              </a:lnSpc>
              <a:buFont typeface="Wingdings" pitchFamily="2" charset="2"/>
              <a:buNone/>
              <a:defRPr/>
            </a:pPr>
            <a:r>
              <a:rPr lang="en-US" sz="2800" b="1" dirty="0" smtClean="0">
                <a:solidFill>
                  <a:schemeClr val="hlink"/>
                </a:solidFill>
                <a:latin typeface="Californian FB" pitchFamily="18" charset="0"/>
              </a:rPr>
              <a:t>So, how was one to know if they were one of the elect?</a:t>
            </a:r>
          </a:p>
        </p:txBody>
      </p:sp>
      <p:sp>
        <p:nvSpPr>
          <p:cNvPr id="164870" name="Rectangle 6"/>
          <p:cNvSpPr>
            <a:spLocks noGrp="1" noChangeArrowheads="1"/>
          </p:cNvSpPr>
          <p:nvPr>
            <p:ph type="body" sz="half" idx="2"/>
          </p:nvPr>
        </p:nvSpPr>
        <p:spPr>
          <a:xfrm>
            <a:off x="4914900" y="1371600"/>
            <a:ext cx="4191000" cy="4876800"/>
          </a:xfrm>
        </p:spPr>
        <p:txBody>
          <a:bodyPr/>
          <a:lstStyle/>
          <a:p>
            <a:pPr eaLnBrk="1" hangingPunct="1">
              <a:lnSpc>
                <a:spcPct val="90000"/>
              </a:lnSpc>
              <a:defRPr/>
            </a:pPr>
            <a:r>
              <a:rPr lang="en-US" sz="2400" b="1" dirty="0" smtClean="0">
                <a:solidFill>
                  <a:schemeClr val="hlink"/>
                </a:solidFill>
                <a:latin typeface="Californian FB" pitchFamily="18" charset="0"/>
              </a:rPr>
              <a:t>EXPERIENCING GOD’S </a:t>
            </a:r>
            <a:r>
              <a:rPr lang="en-US" sz="2400" b="1" dirty="0" smtClean="0">
                <a:solidFill>
                  <a:schemeClr val="hlink"/>
                </a:solidFill>
                <a:latin typeface="Californian FB" pitchFamily="18" charset="0"/>
              </a:rPr>
              <a:t>GRACE</a:t>
            </a:r>
          </a:p>
          <a:p>
            <a:pPr lvl="1" eaLnBrk="1" hangingPunct="1">
              <a:lnSpc>
                <a:spcPct val="90000"/>
              </a:lnSpc>
              <a:defRPr/>
            </a:pPr>
            <a:r>
              <a:rPr lang="en-US" b="1" dirty="0" smtClean="0">
                <a:solidFill>
                  <a:schemeClr val="hlink"/>
                </a:solidFill>
                <a:latin typeface="Californian FB" pitchFamily="18" charset="0"/>
              </a:rPr>
              <a:t>God’s Grace (only select individuals could experience this miracle of God’s love)</a:t>
            </a:r>
          </a:p>
          <a:p>
            <a:pPr lvl="1" eaLnBrk="1" hangingPunct="1">
              <a:lnSpc>
                <a:spcPct val="90000"/>
              </a:lnSpc>
              <a:defRPr/>
            </a:pPr>
            <a:r>
              <a:rPr lang="en-US" sz="2000" b="1" dirty="0" smtClean="0">
                <a:latin typeface="Californian FB" pitchFamily="18" charset="0"/>
              </a:rPr>
              <a:t>Guilt &amp; remorse were signs of God’s Grace</a:t>
            </a:r>
            <a:r>
              <a:rPr lang="en-US" sz="2000" dirty="0" smtClean="0">
                <a:latin typeface="Californian FB" pitchFamily="18" charset="0"/>
              </a:rPr>
              <a:t> </a:t>
            </a:r>
          </a:p>
          <a:p>
            <a:pPr lvl="1" eaLnBrk="1" hangingPunct="1">
              <a:lnSpc>
                <a:spcPct val="90000"/>
              </a:lnSpc>
              <a:defRPr/>
            </a:pPr>
            <a:r>
              <a:rPr lang="en-US" sz="2000" b="1" dirty="0" smtClean="0">
                <a:latin typeface="Californian FB" pitchFamily="18" charset="0"/>
              </a:rPr>
              <a:t>Other Signs: Altruism &amp; benevolence, being of a helpful, caring, and extroverted personality</a:t>
            </a:r>
          </a:p>
          <a:p>
            <a:pPr lvl="1" eaLnBrk="1" hangingPunct="1">
              <a:lnSpc>
                <a:spcPct val="90000"/>
              </a:lnSpc>
              <a:defRPr/>
            </a:pPr>
            <a:r>
              <a:rPr lang="en-US" sz="2000" b="1" dirty="0" smtClean="0">
                <a:latin typeface="Californian FB" pitchFamily="18" charset="0"/>
              </a:rPr>
              <a:t>In the end, there was </a:t>
            </a:r>
            <a:r>
              <a:rPr lang="en-US" sz="2000" b="1" u="sng" dirty="0" smtClean="0">
                <a:latin typeface="Californian FB" pitchFamily="18" charset="0"/>
              </a:rPr>
              <a:t>no sure way to know</a:t>
            </a:r>
            <a:endParaRPr lang="en-US" sz="2000" b="1" dirty="0" smtClean="0">
              <a:latin typeface="Californian FB" pitchFamily="18" charset="0"/>
            </a:endParaRPr>
          </a:p>
          <a:p>
            <a:pPr lvl="1" eaLnBrk="1" hangingPunct="1">
              <a:lnSpc>
                <a:spcPct val="90000"/>
              </a:lnSpc>
              <a:defRPr/>
            </a:pPr>
            <a:r>
              <a:rPr lang="en-US" sz="2000" b="1" dirty="0" smtClean="0">
                <a:latin typeface="Californian FB" pitchFamily="18" charset="0"/>
              </a:rPr>
              <a:t>Repentance, like personal salvation, depended on the Grace of God </a:t>
            </a:r>
          </a:p>
          <a:p>
            <a:pPr lvl="1" eaLnBrk="1" hangingPunct="1">
              <a:lnSpc>
                <a:spcPct val="90000"/>
              </a:lnSpc>
              <a:defRPr/>
            </a:pPr>
            <a:endParaRPr lang="en-US" sz="2000" dirty="0" smtClean="0">
              <a:latin typeface="Californian FB"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defRPr/>
            </a:pPr>
            <a:r>
              <a:rPr lang="en-US" u="sng" dirty="0" smtClean="0">
                <a:latin typeface="Californian FB" pitchFamily="18" charset="0"/>
              </a:rPr>
              <a:t>Puritan Beliefs</a:t>
            </a:r>
          </a:p>
        </p:txBody>
      </p:sp>
      <p:sp>
        <p:nvSpPr>
          <p:cNvPr id="166915" name="Rectangle 3"/>
          <p:cNvSpPr>
            <a:spLocks noGrp="1" noChangeArrowheads="1"/>
          </p:cNvSpPr>
          <p:nvPr>
            <p:ph type="body" idx="1"/>
          </p:nvPr>
        </p:nvSpPr>
        <p:spPr/>
        <p:txBody>
          <a:bodyPr/>
          <a:lstStyle/>
          <a:p>
            <a:pPr lvl="1" eaLnBrk="1" hangingPunct="1">
              <a:defRPr/>
            </a:pPr>
            <a:r>
              <a:rPr lang="en-US" sz="2700" dirty="0" smtClean="0">
                <a:latin typeface="Californian FB" pitchFamily="18" charset="0"/>
              </a:rPr>
              <a:t>Those who are elected by God have full power to interpret the will of God – Only the Elect could be a priest or minister </a:t>
            </a:r>
          </a:p>
          <a:p>
            <a:pPr lvl="1" eaLnBrk="1" hangingPunct="1">
              <a:defRPr/>
            </a:pPr>
            <a:r>
              <a:rPr lang="en-US" dirty="0" smtClean="0">
                <a:solidFill>
                  <a:schemeClr val="hlink"/>
                </a:solidFill>
                <a:latin typeface="Californian FB" pitchFamily="18" charset="0"/>
              </a:rPr>
              <a:t>The Bible is the supreme authority on earth and cannot be questioned or refuted</a:t>
            </a:r>
          </a:p>
          <a:p>
            <a:pPr lvl="1" eaLnBrk="1" hangingPunct="1">
              <a:defRPr/>
            </a:pPr>
            <a:r>
              <a:rPr lang="en-US" dirty="0" smtClean="0">
                <a:latin typeface="Californian FB" pitchFamily="18" charset="0"/>
              </a:rPr>
              <a:t>They used the Bible to justify their occupation of the land and their use of force against Native Americans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0"/>
            <a:ext cx="8229600" cy="1371600"/>
          </a:xfrm>
        </p:spPr>
        <p:txBody>
          <a:bodyPr/>
          <a:lstStyle/>
          <a:p>
            <a:pPr eaLnBrk="1" hangingPunct="1">
              <a:defRPr/>
            </a:pPr>
            <a:r>
              <a:rPr lang="en-US" u="sng" dirty="0" smtClean="0">
                <a:latin typeface="Californian FB" pitchFamily="18" charset="0"/>
              </a:rPr>
              <a:t>“CITY UPON A HILL”</a:t>
            </a:r>
          </a:p>
        </p:txBody>
      </p:sp>
      <p:sp>
        <p:nvSpPr>
          <p:cNvPr id="209923" name="Rectangle 3"/>
          <p:cNvSpPr>
            <a:spLocks noGrp="1" noChangeArrowheads="1"/>
          </p:cNvSpPr>
          <p:nvPr>
            <p:ph type="body" idx="1"/>
          </p:nvPr>
        </p:nvSpPr>
        <p:spPr>
          <a:xfrm>
            <a:off x="457200" y="1143000"/>
            <a:ext cx="8229600" cy="5486400"/>
          </a:xfrm>
        </p:spPr>
        <p:txBody>
          <a:bodyPr/>
          <a:lstStyle/>
          <a:p>
            <a:pPr lvl="1" eaLnBrk="1" hangingPunct="1">
              <a:lnSpc>
                <a:spcPct val="80000"/>
              </a:lnSpc>
              <a:defRPr/>
            </a:pPr>
            <a:r>
              <a:rPr lang="en-US" sz="2200" dirty="0" smtClean="0">
                <a:latin typeface="Californian FB" pitchFamily="18" charset="0"/>
              </a:rPr>
              <a:t>You are the light of the world. A city set on a hill cannot be hid. Nor do men light a lamp and put it under a bushel, but on a stand, and it gives light to all in the house. Let your light so shine before men, that they may see your good works and give glory to your Father who is in heaven." </a:t>
            </a:r>
            <a:endParaRPr lang="en-US" sz="2200" i="1" dirty="0" smtClean="0">
              <a:latin typeface="Californian FB" pitchFamily="18" charset="0"/>
            </a:endParaRPr>
          </a:p>
          <a:p>
            <a:pPr lvl="1" eaLnBrk="1" hangingPunct="1">
              <a:lnSpc>
                <a:spcPct val="80000"/>
              </a:lnSpc>
              <a:buFont typeface="Wingdings" pitchFamily="2" charset="2"/>
              <a:buNone/>
              <a:defRPr/>
            </a:pPr>
            <a:r>
              <a:rPr lang="en-US" sz="2200" i="1" dirty="0" smtClean="0">
                <a:latin typeface="Californian FB" pitchFamily="18" charset="0"/>
              </a:rPr>
              <a:t>-- Jesus, from the Sermon on the Mount, Matthew 5:14-16.</a:t>
            </a:r>
            <a:r>
              <a:rPr lang="en-US" sz="1900" dirty="0" smtClean="0">
                <a:latin typeface="Californian FB" pitchFamily="18" charset="0"/>
              </a:rPr>
              <a:t> </a:t>
            </a:r>
          </a:p>
          <a:p>
            <a:pPr lvl="1" eaLnBrk="1" hangingPunct="1">
              <a:lnSpc>
                <a:spcPct val="80000"/>
              </a:lnSpc>
              <a:buFont typeface="Wingdings" pitchFamily="2" charset="2"/>
              <a:buNone/>
              <a:defRPr/>
            </a:pPr>
            <a:endParaRPr lang="en-US" sz="1900" dirty="0" smtClean="0">
              <a:latin typeface="Californian FB" pitchFamily="18" charset="0"/>
            </a:endParaRPr>
          </a:p>
          <a:p>
            <a:pPr lvl="1" eaLnBrk="1" hangingPunct="1">
              <a:lnSpc>
                <a:spcPct val="80000"/>
              </a:lnSpc>
              <a:buFont typeface="Wingdings" pitchFamily="2" charset="2"/>
              <a:buNone/>
              <a:defRPr/>
            </a:pPr>
            <a:endParaRPr lang="en-US" sz="1900" dirty="0" smtClean="0">
              <a:latin typeface="Californian FB" pitchFamily="18" charset="0"/>
            </a:endParaRPr>
          </a:p>
          <a:p>
            <a:pPr lvl="1" eaLnBrk="1" hangingPunct="1">
              <a:lnSpc>
                <a:spcPct val="80000"/>
              </a:lnSpc>
              <a:defRPr/>
            </a:pPr>
            <a:r>
              <a:rPr lang="en-US" sz="1900" dirty="0" smtClean="0">
                <a:latin typeface="Californian FB" pitchFamily="18" charset="0"/>
              </a:rPr>
              <a:t>"</a:t>
            </a:r>
            <a:r>
              <a:rPr lang="en-US" sz="2200" dirty="0" smtClean="0">
                <a:latin typeface="Californian FB" pitchFamily="18" charset="0"/>
              </a:rPr>
              <a:t>For we must consider that we shall be as a city upon a hill, the eyes of all people are upon us; so that if we shall deal falsely with our God in this work we have undertaken, and so cause Him to withdraw His present help from us, we shall shame the faces of many of God’s worthy servants, and cause their prayers to be turned into curses . . ." </a:t>
            </a:r>
            <a:endParaRPr lang="en-US" sz="2200" i="1" dirty="0" smtClean="0">
              <a:latin typeface="Californian FB" pitchFamily="18" charset="0"/>
            </a:endParaRPr>
          </a:p>
          <a:p>
            <a:pPr lvl="1" eaLnBrk="1" hangingPunct="1">
              <a:lnSpc>
                <a:spcPct val="80000"/>
              </a:lnSpc>
              <a:buFont typeface="Wingdings" pitchFamily="2" charset="2"/>
              <a:buNone/>
              <a:defRPr/>
            </a:pPr>
            <a:r>
              <a:rPr lang="en-US" sz="2200" i="1" dirty="0" smtClean="0">
                <a:latin typeface="Californian FB" pitchFamily="18" charset="0"/>
              </a:rPr>
              <a:t>--John Winthrop, aboard the </a:t>
            </a:r>
            <a:r>
              <a:rPr lang="en-US" sz="2200" i="1" u="sng" dirty="0" err="1" smtClean="0">
                <a:latin typeface="Californian FB" pitchFamily="18" charset="0"/>
              </a:rPr>
              <a:t>Arbella</a:t>
            </a:r>
            <a:r>
              <a:rPr lang="en-US" sz="2200" i="1" dirty="0" smtClean="0">
                <a:latin typeface="Californian FB" pitchFamily="18" charset="0"/>
              </a:rPr>
              <a:t>, 1630.</a:t>
            </a:r>
            <a:r>
              <a:rPr lang="en-US" sz="2200" dirty="0" smtClean="0">
                <a:latin typeface="Californian FB" pitchFamily="18" charset="0"/>
              </a:rPr>
              <a:t> </a:t>
            </a:r>
          </a:p>
          <a:p>
            <a:pPr lvl="1" eaLnBrk="1" hangingPunct="1">
              <a:lnSpc>
                <a:spcPct val="80000"/>
              </a:lnSpc>
              <a:buFont typeface="Wingdings" pitchFamily="2" charset="2"/>
              <a:buNone/>
              <a:defRPr/>
            </a:pPr>
            <a:endParaRPr lang="en-US" sz="2200" dirty="0" smtClean="0">
              <a:latin typeface="Californian FB" pitchFamily="18" charset="0"/>
            </a:endParaRPr>
          </a:p>
          <a:p>
            <a:pPr lvl="1" eaLnBrk="1" hangingPunct="1">
              <a:lnSpc>
                <a:spcPct val="80000"/>
              </a:lnSpc>
              <a:defRPr/>
            </a:pPr>
            <a:r>
              <a:rPr lang="en-US" sz="2200" dirty="0" smtClean="0">
                <a:latin typeface="Californian FB" pitchFamily="18" charset="0"/>
              </a:rPr>
              <a:t>Winthrop and the Puritans saw themselves and their community as that “City upon a hill”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defRPr/>
            </a:pPr>
            <a:r>
              <a:rPr lang="en-US" u="sng" dirty="0" smtClean="0">
                <a:latin typeface="Californian FB" pitchFamily="18" charset="0"/>
              </a:rPr>
              <a:t>Additional Beliefs</a:t>
            </a:r>
          </a:p>
        </p:txBody>
      </p:sp>
      <p:sp>
        <p:nvSpPr>
          <p:cNvPr id="167939" name="Rectangle 3"/>
          <p:cNvSpPr>
            <a:spLocks noGrp="1" noChangeArrowheads="1"/>
          </p:cNvSpPr>
          <p:nvPr>
            <p:ph type="body" idx="1"/>
          </p:nvPr>
        </p:nvSpPr>
        <p:spPr/>
        <p:txBody>
          <a:bodyPr/>
          <a:lstStyle/>
          <a:p>
            <a:pPr eaLnBrk="1" hangingPunct="1">
              <a:lnSpc>
                <a:spcPct val="90000"/>
              </a:lnSpc>
              <a:defRPr/>
            </a:pPr>
            <a:r>
              <a:rPr lang="en-US" dirty="0" smtClean="0">
                <a:solidFill>
                  <a:schemeClr val="hlink"/>
                </a:solidFill>
                <a:latin typeface="Californian FB" pitchFamily="18" charset="0"/>
              </a:rPr>
              <a:t>Typology:  God’s intentions are present in human action and in natural phenomenon</a:t>
            </a:r>
          </a:p>
          <a:p>
            <a:pPr lvl="1" eaLnBrk="1" hangingPunct="1">
              <a:lnSpc>
                <a:spcPct val="90000"/>
              </a:lnSpc>
              <a:defRPr/>
            </a:pPr>
            <a:r>
              <a:rPr lang="en-US" dirty="0" smtClean="0">
                <a:latin typeface="Californian FB" pitchFamily="18" charset="0"/>
              </a:rPr>
              <a:t>God’s wrath and reward present in natural phenomenon</a:t>
            </a:r>
          </a:p>
          <a:p>
            <a:pPr lvl="2" eaLnBrk="1" hangingPunct="1">
              <a:lnSpc>
                <a:spcPct val="90000"/>
              </a:lnSpc>
              <a:defRPr/>
            </a:pPr>
            <a:r>
              <a:rPr lang="en-US" dirty="0" smtClean="0">
                <a:latin typeface="Californian FB" pitchFamily="18" charset="0"/>
              </a:rPr>
              <a:t>The hand of God is present in everyday life and all events were of God’s doing</a:t>
            </a:r>
          </a:p>
          <a:p>
            <a:pPr eaLnBrk="1" hangingPunct="1">
              <a:lnSpc>
                <a:spcPct val="90000"/>
              </a:lnSpc>
              <a:defRPr/>
            </a:pPr>
            <a:r>
              <a:rPr lang="en-US" dirty="0" smtClean="0">
                <a:solidFill>
                  <a:schemeClr val="hlink"/>
                </a:solidFill>
                <a:latin typeface="Californian FB" pitchFamily="18" charset="0"/>
              </a:rPr>
              <a:t>Backsliding:  Belief that “saved” believers with visible signs of grace, can fall into temptation and become sinners – revert to original state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man Old Styl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man Old Style"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5460</TotalTime>
  <Words>1141</Words>
  <Application>Microsoft Office PowerPoint</Application>
  <PresentationFormat>On-screen Show (4:3)</PresentationFormat>
  <Paragraphs>117</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Textured</vt:lpstr>
      <vt:lpstr>The Age of Faith  &amp; The Puritans 1620-1750</vt:lpstr>
      <vt:lpstr>PowerPoint Presentation</vt:lpstr>
      <vt:lpstr>A Pilgrimage </vt:lpstr>
      <vt:lpstr>Puritanism</vt:lpstr>
      <vt:lpstr>Puritan Beliefs – Fundamentalism</vt:lpstr>
      <vt:lpstr>Puritan Beliefs</vt:lpstr>
      <vt:lpstr>Puritan Beliefs</vt:lpstr>
      <vt:lpstr>“CITY UPON A HILL”</vt:lpstr>
      <vt:lpstr>Additional Beliefs</vt:lpstr>
      <vt:lpstr>Signs of Puritan Decay</vt:lpstr>
      <vt:lpstr>Puritan Writing</vt:lpstr>
      <vt:lpstr>Characteristics of Puritan Writing</vt:lpstr>
      <vt:lpstr>The Salem Witch Trials</vt:lpstr>
      <vt:lpstr>The Salem Witch Trials</vt:lpstr>
      <vt:lpstr>The Salem Witch Trials</vt:lpstr>
      <vt:lpstr>The Salem Witch Trials</vt:lpstr>
      <vt:lpstr>PowerPoint Presentation</vt:lpstr>
    </vt:vector>
  </TitlesOfParts>
  <Company>Los Fresnos CISD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Enlightenment (1607-1800)</dc:title>
  <dc:creator>migarcia</dc:creator>
  <cp:lastModifiedBy>Thiesmeyer, Joseph</cp:lastModifiedBy>
  <cp:revision>31</cp:revision>
  <cp:lastPrinted>1601-01-01T00:00:00Z</cp:lastPrinted>
  <dcterms:created xsi:type="dcterms:W3CDTF">2005-02-02T20:59:15Z</dcterms:created>
  <dcterms:modified xsi:type="dcterms:W3CDTF">2015-02-03T18:01:21Z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