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006D-7045-4903-AE4C-8493D61741B2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3BCC-0A51-4036-994B-88F138C9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37B3-6BC1-4CA1-AB59-11E08762F45B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198F-8821-4578-B69C-90A6584E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09D7-3067-42A2-A0AC-EC2DC54BEBC9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5524-E049-4E3D-BF1B-30A2F8543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7812-28B6-4A96-8400-88AB7EC50D86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1781-930E-4B8D-9410-1AD9B4159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72F2-3A8A-4B46-89E4-3E5BA15BFB1D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F680-4E1A-4E3C-A255-23D9D68D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033-2B33-4439-BFCE-C5779ACBAF83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CE16-F97C-452A-B644-20EB2233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BED0-9471-4B63-ABFD-F1D86D3F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3361-DA52-4666-BAEC-92F6BD8B835A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0688-E74A-46DD-B3BD-9C92FC0C24AC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A963-E242-4CDD-9E39-22283C833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5236-AF1B-4045-82BD-68B7879EA146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4E62-F068-450F-BE40-679304E5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ADCD-4DE9-4C85-841B-E2F8D9EC520E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F7A1-3F5D-4628-A3C8-736B8E8D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1810-FC96-4CA9-9636-EE1C425A3E79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4B0-CA0E-4551-91FF-2856612C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B34676-C798-436A-A160-EDBB4053E0DF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E30336D-F54A-4FC3-B8D7-77363DAD8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57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smtClean="0">
                <a:latin typeface="Old English Text MT" pitchFamily="66" charset="0"/>
              </a:rPr>
              <a:t>American Gothicism</a:t>
            </a:r>
            <a:endParaRPr sz="7200"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90073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i410.photobucket.com/albums/pp181/nameisprince/shaun%20of%20the%20dead/shaun_of_the_dead_20.png?t=1253911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b="10809"/>
          <a:stretch>
            <a:fillRect/>
          </a:stretch>
        </p:blipFill>
        <p:spPr bwMode="auto">
          <a:xfrm>
            <a:off x="0" y="-34925"/>
            <a:ext cx="5943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blastr.com/sites/blastr/files/styles/content_panes_media/public/images/Walking-Dead-Zombie-Grass-WM-56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7688"/>
            <a:ext cx="38036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collider.com/wp-content/uploads/The-Walking-Dead-04-c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2295525"/>
            <a:ext cx="6791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stupiddope.com/wp-content/uploads/2013/03/World-War-Z-cutdow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-47625"/>
            <a:ext cx="49498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2.hubimg.com/u/6023703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35814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f00.inventorspot.com/images/Takakofuji.img_assist_cus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13739"/>
          <a:stretch>
            <a:fillRect/>
          </a:stretch>
        </p:blipFill>
        <p:spPr bwMode="auto">
          <a:xfrm>
            <a:off x="3552825" y="733425"/>
            <a:ext cx="556895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ld English Text MT" panose="03040902040508030806" pitchFamily="66" charset="0"/>
              </a:rPr>
              <a:t>Faces of Gothicism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Edgar Alan Poe</a:t>
            </a:r>
            <a:endParaRPr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14463"/>
            <a:ext cx="4852988" cy="544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9912326">
            <a:off x="17463" y="1952625"/>
            <a:ext cx="2035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Raven</a:t>
            </a:r>
          </a:p>
        </p:txBody>
      </p:sp>
      <p:sp>
        <p:nvSpPr>
          <p:cNvPr id="9" name="TextBox 8"/>
          <p:cNvSpPr txBox="1"/>
          <p:nvPr/>
        </p:nvSpPr>
        <p:spPr>
          <a:xfrm rot="19912326">
            <a:off x="-3175" y="3465513"/>
            <a:ext cx="35321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Tell Tale Heart</a:t>
            </a:r>
          </a:p>
        </p:txBody>
      </p:sp>
      <p:sp>
        <p:nvSpPr>
          <p:cNvPr id="10" name="TextBox 9"/>
          <p:cNvSpPr txBox="1"/>
          <p:nvPr/>
        </p:nvSpPr>
        <p:spPr>
          <a:xfrm rot="19912326">
            <a:off x="-200025" y="5173663"/>
            <a:ext cx="4540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Pit &amp; The Pendulum</a:t>
            </a:r>
          </a:p>
        </p:txBody>
      </p:sp>
      <p:sp>
        <p:nvSpPr>
          <p:cNvPr id="11" name="TextBox 10"/>
          <p:cNvSpPr txBox="1"/>
          <p:nvPr/>
        </p:nvSpPr>
        <p:spPr>
          <a:xfrm rot="2944277">
            <a:off x="4617244" y="3247231"/>
            <a:ext cx="54356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Masque of the Red Death</a:t>
            </a:r>
          </a:p>
        </p:txBody>
      </p:sp>
      <p:sp>
        <p:nvSpPr>
          <p:cNvPr id="12" name="TextBox 11"/>
          <p:cNvSpPr txBox="1"/>
          <p:nvPr/>
        </p:nvSpPr>
        <p:spPr>
          <a:xfrm rot="2856057">
            <a:off x="6619081" y="5172869"/>
            <a:ext cx="19716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 Dorado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Vincent Price</a:t>
            </a:r>
            <a:endParaRPr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73200"/>
            <a:ext cx="3706813" cy="538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146246">
            <a:off x="-496888" y="2668588"/>
            <a:ext cx="5073651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House on Haunted Hill</a:t>
            </a:r>
          </a:p>
        </p:txBody>
      </p:sp>
      <p:sp>
        <p:nvSpPr>
          <p:cNvPr id="6" name="TextBox 5"/>
          <p:cNvSpPr txBox="1"/>
          <p:nvPr/>
        </p:nvSpPr>
        <p:spPr>
          <a:xfrm rot="19146246">
            <a:off x="414338" y="4549775"/>
            <a:ext cx="14922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Fly</a:t>
            </a:r>
          </a:p>
        </p:txBody>
      </p:sp>
      <p:sp>
        <p:nvSpPr>
          <p:cNvPr id="7" name="TextBox 6"/>
          <p:cNvSpPr txBox="1"/>
          <p:nvPr/>
        </p:nvSpPr>
        <p:spPr>
          <a:xfrm rot="19146246">
            <a:off x="-396009" y="5150695"/>
            <a:ext cx="40337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Last Man on Earth</a:t>
            </a:r>
          </a:p>
        </p:txBody>
      </p:sp>
      <p:sp>
        <p:nvSpPr>
          <p:cNvPr id="8" name="TextBox 7"/>
          <p:cNvSpPr txBox="1"/>
          <p:nvPr/>
        </p:nvSpPr>
        <p:spPr>
          <a:xfrm rot="2413201">
            <a:off x="6191250" y="2347913"/>
            <a:ext cx="2720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Tales of Terror</a:t>
            </a:r>
          </a:p>
        </p:txBody>
      </p:sp>
      <p:sp>
        <p:nvSpPr>
          <p:cNvPr id="9" name="TextBox 8"/>
          <p:cNvSpPr txBox="1"/>
          <p:nvPr/>
        </p:nvSpPr>
        <p:spPr>
          <a:xfrm rot="2413201">
            <a:off x="6532563" y="3716338"/>
            <a:ext cx="203993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Madhouse</a:t>
            </a:r>
          </a:p>
        </p:txBody>
      </p:sp>
      <p:sp>
        <p:nvSpPr>
          <p:cNvPr id="10" name="TextBox 9"/>
          <p:cNvSpPr txBox="1"/>
          <p:nvPr/>
        </p:nvSpPr>
        <p:spPr>
          <a:xfrm rot="2413201">
            <a:off x="6118225" y="5197475"/>
            <a:ext cx="31353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Theater of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erce.bangordailynews.com/wp-content/blogs.dir/218/files/2014/02/Stephen-King-by-Shane-Leon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42600"/>
            <a:ext cx="3885380" cy="58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dirty="0" smtClean="0"/>
              <a:t>Stephen King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 rot="19146246">
            <a:off x="786230" y="2668301"/>
            <a:ext cx="25074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Pet Semetary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146246">
            <a:off x="2161048" y="3605514"/>
            <a:ext cx="4583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146246">
            <a:off x="146234" y="4718892"/>
            <a:ext cx="40337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Carrie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13201">
            <a:off x="6491751" y="2301039"/>
            <a:ext cx="13977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Misery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413201">
            <a:off x="6246903" y="3716844"/>
            <a:ext cx="19860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Stand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413201">
            <a:off x="6191852" y="4952338"/>
            <a:ext cx="23307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Shining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Tim Burton</a:t>
            </a:r>
            <a:endParaRPr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2165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364960">
            <a:off x="-223838" y="1662113"/>
            <a:ext cx="3927476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Edward Scissorhands</a:t>
            </a:r>
          </a:p>
        </p:txBody>
      </p:sp>
      <p:sp>
        <p:nvSpPr>
          <p:cNvPr id="6" name="TextBox 5"/>
          <p:cNvSpPr txBox="1"/>
          <p:nvPr/>
        </p:nvSpPr>
        <p:spPr>
          <a:xfrm rot="19364960">
            <a:off x="-139700" y="3143250"/>
            <a:ext cx="369887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Nightmare Before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Christmas</a:t>
            </a:r>
          </a:p>
        </p:txBody>
      </p:sp>
      <p:sp>
        <p:nvSpPr>
          <p:cNvPr id="7" name="TextBox 6"/>
          <p:cNvSpPr txBox="1"/>
          <p:nvPr/>
        </p:nvSpPr>
        <p:spPr>
          <a:xfrm rot="19364960">
            <a:off x="679450" y="5145088"/>
            <a:ext cx="21209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Beetlejuice</a:t>
            </a:r>
          </a:p>
        </p:txBody>
      </p:sp>
      <p:sp>
        <p:nvSpPr>
          <p:cNvPr id="8" name="TextBox 7"/>
          <p:cNvSpPr txBox="1"/>
          <p:nvPr/>
        </p:nvSpPr>
        <p:spPr>
          <a:xfrm rot="2475442">
            <a:off x="6113463" y="2212975"/>
            <a:ext cx="32400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Corpse Bride</a:t>
            </a:r>
          </a:p>
        </p:txBody>
      </p:sp>
      <p:sp>
        <p:nvSpPr>
          <p:cNvPr id="9" name="TextBox 8"/>
          <p:cNvSpPr txBox="1"/>
          <p:nvPr/>
        </p:nvSpPr>
        <p:spPr>
          <a:xfrm rot="2475442">
            <a:off x="6488113" y="3533775"/>
            <a:ext cx="248443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Sweeny Todd</a:t>
            </a:r>
          </a:p>
        </p:txBody>
      </p:sp>
      <p:sp>
        <p:nvSpPr>
          <p:cNvPr id="10" name="TextBox 9"/>
          <p:cNvSpPr txBox="1"/>
          <p:nvPr/>
        </p:nvSpPr>
        <p:spPr>
          <a:xfrm rot="2475442">
            <a:off x="6948708" y="4940806"/>
            <a:ext cx="15632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Batman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wild landscapes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remote or exotic locales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dimly lit, gloomy settings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ruins or isolated crumbling castles or mansions (later cities and houses)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dark towers, hidden rooms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dream states or nightmares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found manuscripts or artifacts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ancestral curses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family secrets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damsels in distress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marvelous or mysterious creatures, monsters, spirits, or strangers  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scientific tone (fantastic events observed empirically)  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unnatural acts of nature (blood-red moon, sudden fierce wind, etc.)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Characteristics of American Gothicism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Gothic novel had wild, haunted landscapes</a:t>
            </a:r>
          </a:p>
          <a:p>
            <a:pPr eaLnBrk="1" hangingPunct="1"/>
            <a:r>
              <a:rPr lang="en-US" altLang="en-US" smtClean="0"/>
              <a:t>It had supernatural events in the plot</a:t>
            </a:r>
          </a:p>
          <a:p>
            <a:pPr eaLnBrk="1" hangingPunct="1"/>
            <a:r>
              <a:rPr lang="en-US" altLang="en-US" smtClean="0"/>
              <a:t>It was often mysterious</a:t>
            </a:r>
          </a:p>
          <a:p>
            <a:pPr eaLnBrk="1" hangingPunct="1"/>
            <a:r>
              <a:rPr lang="en-US" altLang="en-US" smtClean="0"/>
              <a:t>The Gothic concept had its roots in France, Germany*, &amp; England</a:t>
            </a:r>
          </a:p>
          <a:p>
            <a:pPr lvl="1" eaLnBrk="1" hangingPunct="1"/>
            <a:r>
              <a:rPr lang="en-US" altLang="en-US" smtClean="0"/>
              <a:t>*Gothic – 1. Adj. of or relating to eastern Germany (the Goths) 2. In literature: containing elements of the grotesque, bizarre, and/or mysterious</a:t>
            </a:r>
          </a:p>
          <a:p>
            <a:pPr eaLnBrk="1" hangingPunct="1"/>
            <a:r>
              <a:rPr lang="en-US" altLang="en-US" smtClean="0"/>
              <a:t>Edgar Allen Poe was American Gothicism’s greatest author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Gothic Escapism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American landscapes did not provide the ancient locales of Europe – i.e. no 1000 year old castles or cemeteries </a:t>
            </a:r>
          </a:p>
          <a:p>
            <a:r>
              <a:rPr lang="en-US" altLang="en-US" smtClean="0"/>
              <a:t>Focused on a psychological exploration of the human mind</a:t>
            </a:r>
          </a:p>
          <a:p>
            <a:pPr lvl="1"/>
            <a:r>
              <a:rPr lang="en-US" altLang="en-US" smtClean="0"/>
              <a:t>Fear</a:t>
            </a:r>
          </a:p>
          <a:p>
            <a:pPr lvl="1"/>
            <a:r>
              <a:rPr lang="en-US" altLang="en-US" smtClean="0"/>
              <a:t>Anxiety</a:t>
            </a:r>
          </a:p>
          <a:p>
            <a:pPr lvl="1"/>
            <a:r>
              <a:rPr lang="en-US" altLang="en-US" smtClean="0"/>
              <a:t>Paranoia</a:t>
            </a:r>
          </a:p>
          <a:p>
            <a:pPr lvl="1"/>
            <a:r>
              <a:rPr lang="en-US" altLang="en-US" smtClean="0"/>
              <a:t>Sanity</a:t>
            </a:r>
          </a:p>
          <a:p>
            <a:pPr lvl="1"/>
            <a:r>
              <a:rPr lang="en-US" altLang="en-US" smtClean="0"/>
              <a:t>Melancholy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Gothic Escapism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dgar Allan P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629025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"Those who dream by day are cognizant of many things which escape those who dream only by night.“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“All that we see or seem is but a dream within a dream.”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Texts  we will be looking at</a:t>
            </a:r>
            <a:endParaRPr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923312"/>
              </p:ext>
            </p:extLst>
          </p:nvPr>
        </p:nvGraphicFramePr>
        <p:xfrm>
          <a:off x="457200" y="1524000"/>
          <a:ext cx="8229600" cy="370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 Stories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Raven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The Tell Tale Heart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Annabel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Pit and the Pendulum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Bells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Masque of the Red Death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Dream Within a Dream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Eldorado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Gothicism's Influence on Pop Culture</a:t>
            </a:r>
            <a:endParaRPr/>
          </a:p>
        </p:txBody>
      </p:sp>
      <p:pic>
        <p:nvPicPr>
          <p:cNvPr id="11267" name="Picture 2" descr="http://upload.wikimedia.org/wikipedia/en/4/41/TheSimpsonsRav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15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http://www.lair2000.net/night25download/jack01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2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1660</TotalTime>
  <Words>266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American Gothicism</vt:lpstr>
      <vt:lpstr>Characteristics of American Gothicism</vt:lpstr>
      <vt:lpstr>Gothic Escapism</vt:lpstr>
      <vt:lpstr>Gothic Escapism</vt:lpstr>
      <vt:lpstr>PowerPoint Presentation</vt:lpstr>
      <vt:lpstr>Texts  we will be looking at</vt:lpstr>
      <vt:lpstr>Gothicism's Influence on Pop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Edgar Alan Poe</vt:lpstr>
      <vt:lpstr>Vincent Price</vt:lpstr>
      <vt:lpstr>Stephen King</vt:lpstr>
      <vt:lpstr>Tim Burton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jthiesmeyer</dc:creator>
  <cp:lastModifiedBy>Thiesmeyer, Joseph</cp:lastModifiedBy>
  <cp:revision>34</cp:revision>
  <dcterms:created xsi:type="dcterms:W3CDTF">2008-03-31T13:29:29Z</dcterms:created>
  <dcterms:modified xsi:type="dcterms:W3CDTF">2015-03-08T23:48:04Z</dcterms:modified>
</cp:coreProperties>
</file>