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2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7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3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6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4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5121-8609-4B7D-B0CB-7409EB1E7109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A241-9456-467C-AA6D-52C7AF1F4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MLA Formatting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rgbClr val="FFFF00"/>
              </a:solidFill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Page Layout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Margins = one inch all around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Double spaced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Times New Roman or similar font*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Size = 12 pt.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195646"/>
            <a:ext cx="4648200" cy="566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019800" y="1195647"/>
            <a:ext cx="0" cy="4807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86200" y="41148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248400" y="62484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848600" y="4114800"/>
            <a:ext cx="60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27" y="1302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384215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86700" y="384215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01063" y="63685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6715967">
            <a:off x="6236132" y="872573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3151178">
            <a:off x="3531345" y="3693231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9477156">
            <a:off x="6541185" y="6370314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6715967">
            <a:off x="8141445" y="3597178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* Fonts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Arial</a:t>
            </a:r>
          </a:p>
          <a:p>
            <a:r>
              <a:rPr lang="en-US" dirty="0" smtClean="0">
                <a:solidFill>
                  <a:srgbClr val="FFFF00"/>
                </a:solidFill>
                <a:latin typeface="Book Antiqua" pitchFamily="18" charset="0"/>
              </a:rPr>
              <a:t>Book Antiqua </a:t>
            </a:r>
          </a:p>
          <a:p>
            <a:r>
              <a:rPr lang="en-US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Calibri</a:t>
            </a:r>
          </a:p>
          <a:p>
            <a:r>
              <a:rPr lang="en-US" dirty="0" smtClean="0">
                <a:solidFill>
                  <a:srgbClr val="FFFF00"/>
                </a:solidFill>
                <a:latin typeface="Garamond" pitchFamily="18" charset="0"/>
              </a:rPr>
              <a:t>Garamond</a:t>
            </a:r>
          </a:p>
          <a:p>
            <a:r>
              <a:rPr lang="en-US" dirty="0" smtClean="0">
                <a:solidFill>
                  <a:srgbClr val="FFFF00"/>
                </a:solidFill>
                <a:latin typeface="Georgia" pitchFamily="18" charset="0"/>
              </a:rPr>
              <a:t>Georgia</a:t>
            </a:r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  <a:latin typeface="Adobe Fan Heiti Std B" pitchFamily="34" charset="-128"/>
                <a:ea typeface="Adobe Fan Heiti Std B" pitchFamily="34" charset="-128"/>
              </a:rPr>
              <a:t>Helvetica</a:t>
            </a:r>
            <a:r>
              <a:rPr lang="en-US" dirty="0" smtClean="0">
                <a:solidFill>
                  <a:srgbClr val="FFFF00"/>
                </a:solidFill>
                <a:latin typeface="High Tower Text" pitchFamily="18" charset="0"/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Tahoma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Times New Roman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27" y="1302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01063" y="63685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363027" y="1600198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>Algerian</a:t>
            </a:r>
            <a:r>
              <a:rPr lang="en-US" dirty="0" smtClean="0">
                <a:solidFill>
                  <a:srgbClr val="FFFF00"/>
                </a:solidFill>
                <a:latin typeface="Book Antiqua" pitchFamily="18" charset="0"/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  <a:latin typeface="Blackadder ITC" pitchFamily="82" charset="0"/>
                <a:cs typeface="Calibri" pitchFamily="34" charset="0"/>
              </a:rPr>
              <a:t>Black Adder</a:t>
            </a:r>
          </a:p>
          <a:p>
            <a:r>
              <a:rPr lang="en-US" dirty="0" smtClean="0">
                <a:solidFill>
                  <a:srgbClr val="FFFF00"/>
                </a:solidFill>
                <a:latin typeface="Bradley Hand ITC" pitchFamily="66" charset="0"/>
              </a:rPr>
              <a:t>Bradley Hand</a:t>
            </a:r>
          </a:p>
          <a:p>
            <a:r>
              <a:rPr lang="en-US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Comic Sans</a:t>
            </a:r>
            <a:endParaRPr lang="en-US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Jokerman" pitchFamily="82" charset="0"/>
              </a:rPr>
              <a:t>Jokerman</a:t>
            </a:r>
          </a:p>
          <a:p>
            <a:r>
              <a:rPr lang="en-US" dirty="0" smtClean="0">
                <a:solidFill>
                  <a:srgbClr val="FFFF00"/>
                </a:solidFill>
                <a:latin typeface="Old English Text MT" pitchFamily="66" charset="0"/>
                <a:ea typeface="Adobe Fan Heiti Std B" pitchFamily="34" charset="-128"/>
              </a:rPr>
              <a:t>Old English</a:t>
            </a:r>
            <a:r>
              <a:rPr lang="en-US" dirty="0" smtClean="0">
                <a:solidFill>
                  <a:srgbClr val="FFFF00"/>
                </a:solidFill>
                <a:latin typeface="High Tower Text" pitchFamily="18" charset="0"/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  <a:latin typeface="Planet Benson 2" pitchFamily="2" charset="0"/>
                <a:ea typeface="Tahoma" pitchFamily="34" charset="0"/>
                <a:cs typeface="Tahoma" pitchFamily="34" charset="0"/>
              </a:rPr>
              <a:t>Planet Benson</a:t>
            </a:r>
          </a:p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  <a:cs typeface="Times New Roman" pitchFamily="18" charset="0"/>
              </a:rPr>
              <a:t>Stencil</a:t>
            </a:r>
            <a:endParaRPr lang="en-US" dirty="0">
              <a:solidFill>
                <a:srgbClr val="FFFF00"/>
              </a:solidFill>
              <a:latin typeface="Stencil" pitchFamily="82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781869"/>
            <a:ext cx="1143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n-US" sz="75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29827" y="863636"/>
            <a:ext cx="685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7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2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Page Layout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Indent all paragraphs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No extra spaces between paragraphs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Always put a title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195647"/>
            <a:ext cx="4648200" cy="566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ight Arrow 12"/>
          <p:cNvSpPr/>
          <p:nvPr/>
        </p:nvSpPr>
        <p:spPr>
          <a:xfrm rot="6715967">
            <a:off x="6189423" y="2085417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593099">
            <a:off x="4081535" y="2531762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9893513">
            <a:off x="6973162" y="3649721"/>
            <a:ext cx="557307" cy="24922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Heading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Your name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Inst. Name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Course title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Date (military format)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27" y="1302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73" y="2514601"/>
            <a:ext cx="5614327" cy="4364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ight Arrow 16"/>
          <p:cNvSpPr/>
          <p:nvPr/>
        </p:nvSpPr>
        <p:spPr>
          <a:xfrm rot="10370845">
            <a:off x="6503695" y="3725052"/>
            <a:ext cx="1114614" cy="498454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Pages beyond the first 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Starting on page two, write your last name followed by the pg. # in the top right corner (1/2” from the top)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27" y="1302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92163"/>
            <a:ext cx="9144000" cy="366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 rot="6715967">
            <a:off x="7380878" y="3002781"/>
            <a:ext cx="1114614" cy="498454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Works Cited Page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Last page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No page #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“Works Cited“ centered at top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Same margins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Double spaced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ABC order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Hanging indentions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443" y="3200400"/>
            <a:ext cx="5509301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429000" y="3200400"/>
            <a:ext cx="27432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408218" y="4191000"/>
            <a:ext cx="858982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0443" y="4800600"/>
            <a:ext cx="1371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724400" y="4114800"/>
            <a:ext cx="152400" cy="17526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743200" y="5257800"/>
            <a:ext cx="1981200" cy="76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466109" y="6019800"/>
            <a:ext cx="2486891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3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  <a:latin typeface="Bauhaus 93" pitchFamily="82" charset="0"/>
              </a:rPr>
              <a:t>MLA Formatting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Times New Roman @ 12 pt.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Double spaced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Proper MLA heading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Indent paragraphs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Always use a title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Page numbers beginning on page 2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Don’t forget parentheticals </a:t>
            </a:r>
          </a:p>
          <a:p>
            <a:r>
              <a:rPr lang="en-US" dirty="0" smtClean="0">
                <a:solidFill>
                  <a:srgbClr val="FFFF00"/>
                </a:solidFill>
                <a:latin typeface="Bauhaus 93" pitchFamily="82" charset="0"/>
              </a:rPr>
              <a:t>Don’t forget your works cited page </a:t>
            </a:r>
            <a:endParaRPr lang="en-US" dirty="0">
              <a:solidFill>
                <a:srgbClr val="FFFF00"/>
              </a:solidFill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Parenthetical Citation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8800" dirty="0" smtClean="0">
                <a:solidFill>
                  <a:srgbClr val="FFFF00"/>
                </a:solidFill>
              </a:rPr>
              <a:t>(Chopin 2)</a:t>
            </a:r>
            <a:endParaRPr lang="en-US" sz="8800" dirty="0">
              <a:solidFill>
                <a:srgbClr val="FFFF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90600" y="2362200"/>
            <a:ext cx="1524000" cy="99060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667000" y="4648200"/>
            <a:ext cx="1295400" cy="99060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724400" y="2362200"/>
            <a:ext cx="609600" cy="114300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1992868"/>
            <a:ext cx="1629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Parenthesis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1910599"/>
            <a:ext cx="1002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Page #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89123" y="5638800"/>
            <a:ext cx="253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Author’s last name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196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MLA Formatting</vt:lpstr>
      <vt:lpstr>Page Layout</vt:lpstr>
      <vt:lpstr>* Fonts</vt:lpstr>
      <vt:lpstr>Page Layout</vt:lpstr>
      <vt:lpstr>Heading</vt:lpstr>
      <vt:lpstr>Pages beyond the first </vt:lpstr>
      <vt:lpstr>Works Cited Page</vt:lpstr>
      <vt:lpstr>MLA Formatting</vt:lpstr>
      <vt:lpstr>Parenthetical Citation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 Formatting</dc:title>
  <dc:creator>Thiesmeyer, Joseph</dc:creator>
  <cp:lastModifiedBy>Thiesmeyer, Joseph</cp:lastModifiedBy>
  <cp:revision>10</cp:revision>
  <dcterms:created xsi:type="dcterms:W3CDTF">2013-09-05T16:14:28Z</dcterms:created>
  <dcterms:modified xsi:type="dcterms:W3CDTF">2014-10-16T13:10:16Z</dcterms:modified>
</cp:coreProperties>
</file>