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0" r:id="rId5"/>
    <p:sldId id="258" r:id="rId6"/>
    <p:sldId id="259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5121-8609-4B7D-B0CB-7409EB1E7109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A241-9456-467C-AA6D-52C7AF1F4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5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5121-8609-4B7D-B0CB-7409EB1E7109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A241-9456-467C-AA6D-52C7AF1F4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29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5121-8609-4B7D-B0CB-7409EB1E7109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A241-9456-467C-AA6D-52C7AF1F4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71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5121-8609-4B7D-B0CB-7409EB1E7109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A241-9456-467C-AA6D-52C7AF1F4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39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5121-8609-4B7D-B0CB-7409EB1E7109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A241-9456-467C-AA6D-52C7AF1F4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6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5121-8609-4B7D-B0CB-7409EB1E7109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A241-9456-467C-AA6D-52C7AF1F4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20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5121-8609-4B7D-B0CB-7409EB1E7109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A241-9456-467C-AA6D-52C7AF1F4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1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5121-8609-4B7D-B0CB-7409EB1E7109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A241-9456-467C-AA6D-52C7AF1F4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46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5121-8609-4B7D-B0CB-7409EB1E7109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A241-9456-467C-AA6D-52C7AF1F4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43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5121-8609-4B7D-B0CB-7409EB1E7109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A241-9456-467C-AA6D-52C7AF1F4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389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5121-8609-4B7D-B0CB-7409EB1E7109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A241-9456-467C-AA6D-52C7AF1F4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46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85121-8609-4B7D-B0CB-7409EB1E7109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9A241-9456-467C-AA6D-52C7AF1F4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06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Bauhaus 93" pitchFamily="82" charset="0"/>
              </a:rPr>
              <a:t>MLA Formatting</a:t>
            </a:r>
            <a:endParaRPr lang="en-US" dirty="0">
              <a:solidFill>
                <a:srgbClr val="FFFF00"/>
              </a:solidFill>
              <a:latin typeface="Bauhaus 93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solidFill>
                <a:srgbClr val="FFFF00"/>
              </a:solidFill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04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Bauhaus 93" pitchFamily="82" charset="0"/>
              </a:rPr>
              <a:t>Page Layout</a:t>
            </a:r>
            <a:endParaRPr lang="en-US" dirty="0">
              <a:solidFill>
                <a:srgbClr val="FFFF00"/>
              </a:solidFill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3528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Bauhaus 93" pitchFamily="82" charset="0"/>
              </a:rPr>
              <a:t>Margins = one inch all around</a:t>
            </a:r>
          </a:p>
          <a:p>
            <a:r>
              <a:rPr lang="en-US" dirty="0" smtClean="0">
                <a:solidFill>
                  <a:srgbClr val="FFFF00"/>
                </a:solidFill>
                <a:latin typeface="Bauhaus 93" pitchFamily="82" charset="0"/>
              </a:rPr>
              <a:t>Double spaced</a:t>
            </a:r>
          </a:p>
          <a:p>
            <a:r>
              <a:rPr lang="en-US" dirty="0" smtClean="0">
                <a:solidFill>
                  <a:srgbClr val="FFFF00"/>
                </a:solidFill>
                <a:latin typeface="Bauhaus 93" pitchFamily="82" charset="0"/>
              </a:rPr>
              <a:t>Times New Roman or similar font*</a:t>
            </a:r>
          </a:p>
          <a:p>
            <a:r>
              <a:rPr lang="en-US" dirty="0" smtClean="0">
                <a:solidFill>
                  <a:srgbClr val="FFFF00"/>
                </a:solidFill>
                <a:latin typeface="Bauhaus 93" pitchFamily="82" charset="0"/>
              </a:rPr>
              <a:t>Size = 12 pt.</a:t>
            </a:r>
            <a:endParaRPr lang="en-US" dirty="0">
              <a:solidFill>
                <a:srgbClr val="FFFF00"/>
              </a:solidFill>
              <a:latin typeface="Bauhaus 93" pitchFamily="8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195646"/>
            <a:ext cx="4648200" cy="5662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6019800" y="1195647"/>
            <a:ext cx="0" cy="48075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886200" y="4114800"/>
            <a:ext cx="457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248400" y="6248400"/>
            <a:ext cx="0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848600" y="4114800"/>
            <a:ext cx="609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15627" y="130221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1”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62400" y="3842157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1”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886700" y="3842157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1”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201063" y="63685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1”</a:t>
            </a:r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 rot="6715967">
            <a:off x="6236132" y="872573"/>
            <a:ext cx="557307" cy="249227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3151178">
            <a:off x="3531345" y="3693231"/>
            <a:ext cx="557307" cy="249227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9477156">
            <a:off x="6541185" y="6370314"/>
            <a:ext cx="557307" cy="249227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6715967">
            <a:off x="8141445" y="3597178"/>
            <a:ext cx="557307" cy="249227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6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Bauhaus 93" pitchFamily="82" charset="0"/>
              </a:rPr>
              <a:t>* Fonts</a:t>
            </a:r>
            <a:endParaRPr lang="en-US" dirty="0">
              <a:solidFill>
                <a:srgbClr val="FFFF00"/>
              </a:solidFill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Arial</a:t>
            </a:r>
          </a:p>
          <a:p>
            <a:r>
              <a:rPr lang="en-US" dirty="0" smtClean="0">
                <a:solidFill>
                  <a:srgbClr val="FFFF00"/>
                </a:solidFill>
                <a:latin typeface="Book Antiqua" pitchFamily="18" charset="0"/>
              </a:rPr>
              <a:t>Book Antiqua </a:t>
            </a:r>
          </a:p>
          <a:p>
            <a:r>
              <a:rPr lang="en-US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Calibri</a:t>
            </a:r>
          </a:p>
          <a:p>
            <a:r>
              <a:rPr lang="en-US" dirty="0" smtClean="0">
                <a:solidFill>
                  <a:srgbClr val="FFFF00"/>
                </a:solidFill>
                <a:latin typeface="Garamond" pitchFamily="18" charset="0"/>
              </a:rPr>
              <a:t>Garamond</a:t>
            </a:r>
          </a:p>
          <a:p>
            <a:r>
              <a:rPr lang="en-US" dirty="0" smtClean="0">
                <a:solidFill>
                  <a:srgbClr val="FFFF00"/>
                </a:solidFill>
                <a:latin typeface="Georgia" pitchFamily="18" charset="0"/>
              </a:rPr>
              <a:t>Georgia</a:t>
            </a:r>
            <a:r>
              <a:rPr lang="en-US" dirty="0" smtClean="0">
                <a:solidFill>
                  <a:srgbClr val="FFFF00"/>
                </a:solidFill>
                <a:latin typeface="Bauhaus 93" pitchFamily="82" charset="0"/>
              </a:rPr>
              <a:t> </a:t>
            </a:r>
          </a:p>
          <a:p>
            <a:r>
              <a:rPr lang="en-US" dirty="0" smtClean="0">
                <a:solidFill>
                  <a:srgbClr val="FFFF00"/>
                </a:solidFill>
                <a:latin typeface="Adobe Fan Heiti Std B" pitchFamily="34" charset="-128"/>
                <a:ea typeface="Adobe Fan Heiti Std B" pitchFamily="34" charset="-128"/>
              </a:rPr>
              <a:t>Helvetica</a:t>
            </a:r>
            <a:r>
              <a:rPr lang="en-US" dirty="0" smtClean="0">
                <a:solidFill>
                  <a:srgbClr val="FFFF00"/>
                </a:solidFill>
                <a:latin typeface="High Tower Text" pitchFamily="18" charset="0"/>
              </a:rPr>
              <a:t> </a:t>
            </a:r>
          </a:p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Tahoma</a:t>
            </a:r>
          </a:p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Times New Roman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5627" y="130221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1”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201063" y="63685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1”</a:t>
            </a:r>
            <a:endParaRPr lang="en-US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4363027" y="1600198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00"/>
                </a:solidFill>
                <a:latin typeface="Algerian" pitchFamily="82" charset="0"/>
              </a:rPr>
              <a:t>Algerian</a:t>
            </a:r>
            <a:r>
              <a:rPr lang="en-US" dirty="0" smtClean="0">
                <a:solidFill>
                  <a:srgbClr val="FFFF00"/>
                </a:solidFill>
                <a:latin typeface="Book Antiqua" pitchFamily="18" charset="0"/>
              </a:rPr>
              <a:t> </a:t>
            </a:r>
          </a:p>
          <a:p>
            <a:r>
              <a:rPr lang="en-US" dirty="0" smtClean="0">
                <a:solidFill>
                  <a:srgbClr val="FFFF00"/>
                </a:solidFill>
                <a:latin typeface="Blackadder ITC" pitchFamily="82" charset="0"/>
                <a:cs typeface="Calibri" pitchFamily="34" charset="0"/>
              </a:rPr>
              <a:t>Black Adder</a:t>
            </a:r>
          </a:p>
          <a:p>
            <a:r>
              <a:rPr lang="en-US" dirty="0" smtClean="0">
                <a:solidFill>
                  <a:srgbClr val="FFFF00"/>
                </a:solidFill>
                <a:latin typeface="Bradley Hand ITC" pitchFamily="66" charset="0"/>
              </a:rPr>
              <a:t>Bradley Hand</a:t>
            </a:r>
          </a:p>
          <a:p>
            <a:r>
              <a:rPr lang="en-US" dirty="0" smtClean="0">
                <a:solidFill>
                  <a:srgbClr val="FFFF00"/>
                </a:solidFill>
                <a:latin typeface="Comic Sans MS" pitchFamily="66" charset="0"/>
                <a:cs typeface="Arial" pitchFamily="34" charset="0"/>
              </a:rPr>
              <a:t>Comic Sans</a:t>
            </a:r>
            <a:endParaRPr lang="en-US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FFFF00"/>
                </a:solidFill>
                <a:latin typeface="Jokerman" pitchFamily="82" charset="0"/>
              </a:rPr>
              <a:t>Jokerman</a:t>
            </a:r>
          </a:p>
          <a:p>
            <a:r>
              <a:rPr lang="en-US" dirty="0" smtClean="0">
                <a:solidFill>
                  <a:srgbClr val="FFFF00"/>
                </a:solidFill>
                <a:latin typeface="Old English Text MT" pitchFamily="66" charset="0"/>
                <a:ea typeface="Adobe Fan Heiti Std B" pitchFamily="34" charset="-128"/>
              </a:rPr>
              <a:t>Old English</a:t>
            </a:r>
            <a:r>
              <a:rPr lang="en-US" dirty="0" smtClean="0">
                <a:solidFill>
                  <a:srgbClr val="FFFF00"/>
                </a:solidFill>
                <a:latin typeface="High Tower Text" pitchFamily="18" charset="0"/>
              </a:rPr>
              <a:t> </a:t>
            </a:r>
          </a:p>
          <a:p>
            <a:r>
              <a:rPr lang="en-US" dirty="0" smtClean="0">
                <a:solidFill>
                  <a:srgbClr val="FFFF00"/>
                </a:solidFill>
                <a:latin typeface="Planet Benson 2" pitchFamily="2" charset="0"/>
                <a:ea typeface="Tahoma" pitchFamily="34" charset="0"/>
                <a:cs typeface="Tahoma" pitchFamily="34" charset="0"/>
              </a:rPr>
              <a:t>Planet Benson</a:t>
            </a:r>
          </a:p>
          <a:p>
            <a:r>
              <a:rPr lang="en-US" dirty="0" smtClean="0">
                <a:solidFill>
                  <a:srgbClr val="FFFF00"/>
                </a:solidFill>
                <a:latin typeface="Stencil" pitchFamily="82" charset="0"/>
                <a:cs typeface="Times New Roman" pitchFamily="18" charset="0"/>
              </a:rPr>
              <a:t>Stencil</a:t>
            </a:r>
            <a:endParaRPr lang="en-US" dirty="0">
              <a:solidFill>
                <a:srgbClr val="FFFF00"/>
              </a:solidFill>
              <a:latin typeface="Stencil" pitchFamily="82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781869"/>
            <a:ext cx="1143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0" dirty="0" smtClean="0">
                <a:solidFill>
                  <a:srgbClr val="00B050"/>
                </a:solidFill>
                <a:sym typeface="Wingdings"/>
              </a:rPr>
              <a:t></a:t>
            </a:r>
            <a:endParaRPr lang="en-US" sz="7500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29827" y="863636"/>
            <a:ext cx="6858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7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25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Bauhaus 93" pitchFamily="82" charset="0"/>
              </a:rPr>
              <a:t>Page Layout</a:t>
            </a:r>
            <a:endParaRPr lang="en-US" dirty="0">
              <a:solidFill>
                <a:srgbClr val="FFFF00"/>
              </a:solidFill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3528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Bauhaus 93" pitchFamily="82" charset="0"/>
              </a:rPr>
              <a:t>Indent all paragraphs</a:t>
            </a:r>
          </a:p>
          <a:p>
            <a:r>
              <a:rPr lang="en-US" dirty="0" smtClean="0">
                <a:solidFill>
                  <a:srgbClr val="FFFF00"/>
                </a:solidFill>
                <a:latin typeface="Bauhaus 93" pitchFamily="82" charset="0"/>
              </a:rPr>
              <a:t>No extra spaces between paragraphs</a:t>
            </a:r>
          </a:p>
          <a:p>
            <a:r>
              <a:rPr lang="en-US" dirty="0" smtClean="0">
                <a:solidFill>
                  <a:srgbClr val="FFFF00"/>
                </a:solidFill>
                <a:latin typeface="Bauhaus 93" pitchFamily="82" charset="0"/>
              </a:rPr>
              <a:t>Always put a title</a:t>
            </a:r>
            <a:endParaRPr lang="en-US" dirty="0">
              <a:solidFill>
                <a:srgbClr val="FFFF00"/>
              </a:solidFill>
              <a:latin typeface="Bauhaus 93" pitchFamily="8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195647"/>
            <a:ext cx="4648200" cy="5662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ight Arrow 12"/>
          <p:cNvSpPr/>
          <p:nvPr/>
        </p:nvSpPr>
        <p:spPr>
          <a:xfrm rot="6715967">
            <a:off x="6189423" y="2085417"/>
            <a:ext cx="557307" cy="249227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1593099">
            <a:off x="4081535" y="2531762"/>
            <a:ext cx="557307" cy="249227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9893513">
            <a:off x="6973162" y="3649721"/>
            <a:ext cx="557307" cy="249227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1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Bauhaus 93" pitchFamily="82" charset="0"/>
              </a:rPr>
              <a:t>Heading</a:t>
            </a:r>
            <a:endParaRPr lang="en-US" dirty="0">
              <a:solidFill>
                <a:srgbClr val="FFFF00"/>
              </a:solidFill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052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Bauhaus 93" pitchFamily="82" charset="0"/>
              </a:rPr>
              <a:t>Your name</a:t>
            </a:r>
          </a:p>
          <a:p>
            <a:r>
              <a:rPr lang="en-US" dirty="0" smtClean="0">
                <a:solidFill>
                  <a:srgbClr val="FFFF00"/>
                </a:solidFill>
                <a:latin typeface="Bauhaus 93" pitchFamily="82" charset="0"/>
              </a:rPr>
              <a:t>Inst. Name</a:t>
            </a:r>
          </a:p>
          <a:p>
            <a:r>
              <a:rPr lang="en-US" dirty="0" smtClean="0">
                <a:solidFill>
                  <a:srgbClr val="FFFF00"/>
                </a:solidFill>
                <a:latin typeface="Bauhaus 93" pitchFamily="82" charset="0"/>
              </a:rPr>
              <a:t>Course title</a:t>
            </a:r>
          </a:p>
          <a:p>
            <a:r>
              <a:rPr lang="en-US" dirty="0" smtClean="0">
                <a:solidFill>
                  <a:srgbClr val="FFFF00"/>
                </a:solidFill>
                <a:latin typeface="Bauhaus 93" pitchFamily="82" charset="0"/>
              </a:rPr>
              <a:t>Date (military format)</a:t>
            </a:r>
            <a:endParaRPr lang="en-US" dirty="0">
              <a:solidFill>
                <a:srgbClr val="FFFF00"/>
              </a:solidFill>
              <a:latin typeface="Bauhaus 93" pitchFamily="8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5627" y="130221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1”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673" y="2514601"/>
            <a:ext cx="5614327" cy="4364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ight Arrow 16"/>
          <p:cNvSpPr/>
          <p:nvPr/>
        </p:nvSpPr>
        <p:spPr>
          <a:xfrm rot="10370845">
            <a:off x="6503695" y="3725052"/>
            <a:ext cx="1114614" cy="498454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72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Bauhaus 93" pitchFamily="82" charset="0"/>
              </a:rPr>
              <a:t>Pages beyond the first </a:t>
            </a:r>
            <a:endParaRPr lang="en-US" dirty="0">
              <a:solidFill>
                <a:srgbClr val="FFFF00"/>
              </a:solidFill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Bauhaus 93" pitchFamily="82" charset="0"/>
              </a:rPr>
              <a:t>Starting on page two, write your last name followed by the pg. # in the top right corner (1/2” from the top)</a:t>
            </a:r>
            <a:endParaRPr lang="en-US" dirty="0">
              <a:solidFill>
                <a:srgbClr val="FFFF00"/>
              </a:solidFill>
              <a:latin typeface="Bauhaus 93" pitchFamily="8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5627" y="130221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1”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92163"/>
            <a:ext cx="9144000" cy="366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 rot="6715967">
            <a:off x="7380878" y="3002781"/>
            <a:ext cx="1114614" cy="498454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6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Bauhaus 93" pitchFamily="82" charset="0"/>
              </a:rPr>
              <a:t>Works Cited Page</a:t>
            </a:r>
            <a:endParaRPr lang="en-US" dirty="0">
              <a:solidFill>
                <a:srgbClr val="FFFF00"/>
              </a:solidFill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3528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Bauhaus 93" pitchFamily="82" charset="0"/>
              </a:rPr>
              <a:t>Last page</a:t>
            </a:r>
          </a:p>
          <a:p>
            <a:r>
              <a:rPr lang="en-US" dirty="0" smtClean="0">
                <a:solidFill>
                  <a:srgbClr val="FFFF00"/>
                </a:solidFill>
                <a:latin typeface="Bauhaus 93" pitchFamily="82" charset="0"/>
              </a:rPr>
              <a:t>No page #</a:t>
            </a:r>
          </a:p>
          <a:p>
            <a:r>
              <a:rPr lang="en-US" dirty="0" smtClean="0">
                <a:solidFill>
                  <a:srgbClr val="FFFF00"/>
                </a:solidFill>
                <a:latin typeface="Bauhaus 93" pitchFamily="82" charset="0"/>
              </a:rPr>
              <a:t>“Works Cited“ centered at top</a:t>
            </a:r>
          </a:p>
          <a:p>
            <a:r>
              <a:rPr lang="en-US" dirty="0" smtClean="0">
                <a:solidFill>
                  <a:srgbClr val="FFFF00"/>
                </a:solidFill>
                <a:latin typeface="Bauhaus 93" pitchFamily="82" charset="0"/>
              </a:rPr>
              <a:t>Same margins</a:t>
            </a:r>
          </a:p>
          <a:p>
            <a:r>
              <a:rPr lang="en-US" dirty="0" smtClean="0">
                <a:solidFill>
                  <a:srgbClr val="FFFF00"/>
                </a:solidFill>
                <a:latin typeface="Bauhaus 93" pitchFamily="82" charset="0"/>
              </a:rPr>
              <a:t>Double spaced</a:t>
            </a:r>
          </a:p>
          <a:p>
            <a:r>
              <a:rPr lang="en-US" dirty="0" smtClean="0">
                <a:solidFill>
                  <a:srgbClr val="FFFF00"/>
                </a:solidFill>
                <a:latin typeface="Bauhaus 93" pitchFamily="82" charset="0"/>
              </a:rPr>
              <a:t>ABC order</a:t>
            </a:r>
          </a:p>
          <a:p>
            <a:r>
              <a:rPr lang="en-US" dirty="0" smtClean="0">
                <a:solidFill>
                  <a:srgbClr val="FFFF00"/>
                </a:solidFill>
                <a:latin typeface="Bauhaus 93" pitchFamily="82" charset="0"/>
              </a:rPr>
              <a:t>Hanging indentions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443" y="3200400"/>
            <a:ext cx="5509301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3429000" y="3200400"/>
            <a:ext cx="2743200" cy="685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408218" y="4191000"/>
            <a:ext cx="858982" cy="3429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30443" y="4800600"/>
            <a:ext cx="1371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4724400" y="4114800"/>
            <a:ext cx="152400" cy="1752600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2743200" y="5257800"/>
            <a:ext cx="1981200" cy="762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466109" y="6019800"/>
            <a:ext cx="2486891" cy="152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937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  <a:latin typeface="Bauhaus 93" pitchFamily="82" charset="0"/>
              </a:rPr>
              <a:t>MLA Formatting</a:t>
            </a:r>
            <a:endParaRPr lang="en-US" dirty="0">
              <a:solidFill>
                <a:srgbClr val="FFFF00"/>
              </a:solidFill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Bauhaus 93" pitchFamily="82" charset="0"/>
              </a:rPr>
              <a:t>Times New Roman @ 12 pt.</a:t>
            </a:r>
          </a:p>
          <a:p>
            <a:r>
              <a:rPr lang="en-US" dirty="0" smtClean="0">
                <a:solidFill>
                  <a:srgbClr val="FFFF00"/>
                </a:solidFill>
                <a:latin typeface="Bauhaus 93" pitchFamily="82" charset="0"/>
              </a:rPr>
              <a:t>Double spaced</a:t>
            </a:r>
          </a:p>
          <a:p>
            <a:r>
              <a:rPr lang="en-US" dirty="0" smtClean="0">
                <a:solidFill>
                  <a:srgbClr val="FFFF00"/>
                </a:solidFill>
                <a:latin typeface="Bauhaus 93" pitchFamily="82" charset="0"/>
              </a:rPr>
              <a:t>Proper MLA heading</a:t>
            </a:r>
          </a:p>
          <a:p>
            <a:r>
              <a:rPr lang="en-US" dirty="0" smtClean="0">
                <a:solidFill>
                  <a:srgbClr val="FFFF00"/>
                </a:solidFill>
                <a:latin typeface="Bauhaus 93" pitchFamily="82" charset="0"/>
              </a:rPr>
              <a:t>Indent paragraphs</a:t>
            </a:r>
          </a:p>
          <a:p>
            <a:r>
              <a:rPr lang="en-US" dirty="0" smtClean="0">
                <a:solidFill>
                  <a:srgbClr val="FFFF00"/>
                </a:solidFill>
                <a:latin typeface="Bauhaus 93" pitchFamily="82" charset="0"/>
              </a:rPr>
              <a:t>Always use a title</a:t>
            </a:r>
          </a:p>
          <a:p>
            <a:r>
              <a:rPr lang="en-US" dirty="0" smtClean="0">
                <a:solidFill>
                  <a:srgbClr val="FFFF00"/>
                </a:solidFill>
                <a:latin typeface="Bauhaus 93" pitchFamily="82" charset="0"/>
              </a:rPr>
              <a:t>Page numbers beginning on page 2</a:t>
            </a:r>
          </a:p>
          <a:p>
            <a:r>
              <a:rPr lang="en-US" dirty="0" smtClean="0">
                <a:solidFill>
                  <a:srgbClr val="FFFF00"/>
                </a:solidFill>
                <a:latin typeface="Bauhaus 93" pitchFamily="82" charset="0"/>
              </a:rPr>
              <a:t>Don’t forget parentheticals </a:t>
            </a:r>
          </a:p>
          <a:p>
            <a:r>
              <a:rPr lang="en-US" dirty="0" smtClean="0">
                <a:solidFill>
                  <a:srgbClr val="FFFF00"/>
                </a:solidFill>
                <a:latin typeface="Bauhaus 93" pitchFamily="82" charset="0"/>
              </a:rPr>
              <a:t>Don’t forget your works cited page </a:t>
            </a:r>
            <a:endParaRPr lang="en-US" dirty="0">
              <a:solidFill>
                <a:srgbClr val="FFFF00"/>
              </a:solidFill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29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Parenthetical Citation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8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8800" dirty="0" smtClean="0">
                <a:solidFill>
                  <a:srgbClr val="FFFF00"/>
                </a:solidFill>
              </a:rPr>
              <a:t>(Chopin 2)</a:t>
            </a:r>
            <a:endParaRPr lang="en-US" sz="8800" dirty="0">
              <a:solidFill>
                <a:srgbClr val="FFFF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990600" y="2362200"/>
            <a:ext cx="1524000" cy="990600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2667000" y="4648200"/>
            <a:ext cx="1295400" cy="990600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724400" y="2362200"/>
            <a:ext cx="609600" cy="1143000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362200" y="1992868"/>
            <a:ext cx="1629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Parenthesis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76800" y="1910599"/>
            <a:ext cx="1002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Page #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89123" y="5638800"/>
            <a:ext cx="2534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Author’s last name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15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1698</TotalTime>
  <Words>196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MLA Formatting</vt:lpstr>
      <vt:lpstr>Page Layout</vt:lpstr>
      <vt:lpstr>* Fonts</vt:lpstr>
      <vt:lpstr>Page Layout</vt:lpstr>
      <vt:lpstr>Heading</vt:lpstr>
      <vt:lpstr>Pages beyond the first </vt:lpstr>
      <vt:lpstr>Works Cited Page</vt:lpstr>
      <vt:lpstr>MLA Formatting</vt:lpstr>
      <vt:lpstr>Parenthetical Citation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MLA Formatting</dc:title>
  <dc:creator>Thiesmeyer, Joseph</dc:creator>
  <cp:lastModifiedBy>Thiesmeyer, Joseph</cp:lastModifiedBy>
  <cp:revision>10</cp:revision>
  <dcterms:created xsi:type="dcterms:W3CDTF">2013-09-05T16:14:28Z</dcterms:created>
  <dcterms:modified xsi:type="dcterms:W3CDTF">2014-10-16T13:10:16Z</dcterms:modified>
</cp:coreProperties>
</file>