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91" r:id="rId2"/>
    <p:sldId id="256" r:id="rId3"/>
    <p:sldId id="257" r:id="rId4"/>
    <p:sldId id="271" r:id="rId5"/>
    <p:sldId id="259" r:id="rId6"/>
    <p:sldId id="260" r:id="rId7"/>
    <p:sldId id="261" r:id="rId8"/>
    <p:sldId id="258" r:id="rId9"/>
    <p:sldId id="262" r:id="rId10"/>
    <p:sldId id="263" r:id="rId11"/>
    <p:sldId id="264" r:id="rId12"/>
    <p:sldId id="265" r:id="rId13"/>
    <p:sldId id="270" r:id="rId14"/>
    <p:sldId id="266" r:id="rId15"/>
    <p:sldId id="267" r:id="rId16"/>
    <p:sldId id="268" r:id="rId17"/>
    <p:sldId id="269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82" r:id="rId36"/>
    <p:sldId id="281" r:id="rId3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72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B6284-63DC-4999-BDD5-0122542AE7B1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EE7D7-3F16-4D4E-B2D8-9B9C2D03E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83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AC75C-B14C-4E90-98E9-07B2B4DE9791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A897B-5721-449E-89FD-C93EDF14F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55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A897B-5721-449E-89FD-C93EDF14F98C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A897B-5721-449E-89FD-C93EDF14F98C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419B-57AA-4E26-A6CB-85896B48CDCB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A569-7DB3-4FCB-9E35-5DF9AEA31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419B-57AA-4E26-A6CB-85896B48CDCB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A569-7DB3-4FCB-9E35-5DF9AEA31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419B-57AA-4E26-A6CB-85896B48CDCB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A569-7DB3-4FCB-9E35-5DF9AEA31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419B-57AA-4E26-A6CB-85896B48CDCB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A569-7DB3-4FCB-9E35-5DF9AEA31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419B-57AA-4E26-A6CB-85896B48CDCB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A569-7DB3-4FCB-9E35-5DF9AEA31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419B-57AA-4E26-A6CB-85896B48CDCB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A569-7DB3-4FCB-9E35-5DF9AEA31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419B-57AA-4E26-A6CB-85896B48CDCB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A569-7DB3-4FCB-9E35-5DF9AEA31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419B-57AA-4E26-A6CB-85896B48CDCB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A569-7DB3-4FCB-9E35-5DF9AEA31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419B-57AA-4E26-A6CB-85896B48CDCB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A569-7DB3-4FCB-9E35-5DF9AEA31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419B-57AA-4E26-A6CB-85896B48CDCB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A569-7DB3-4FCB-9E35-5DF9AEA31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419B-57AA-4E26-A6CB-85896B48CDCB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A569-7DB3-4FCB-9E35-5DF9AEA31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E0000"/>
            </a:gs>
            <a:gs pos="65000">
              <a:schemeClr val="tx1"/>
            </a:gs>
            <a:gs pos="70000">
              <a:schemeClr val="tx1"/>
            </a:gs>
            <a:gs pos="100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1419B-57AA-4E26-A6CB-85896B48CDCB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4A569-7DB3-4FCB-9E35-5DF9AEA31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0200"/>
            <a:ext cx="9144000" cy="2362199"/>
          </a:xfrm>
        </p:spPr>
        <p:txBody>
          <a:bodyPr>
            <a:norm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Dead By Dawn UK" pitchFamily="2" charset="0"/>
              </a:rPr>
              <a:t>The </a:t>
            </a:r>
            <a:r>
              <a:rPr lang="en-US" sz="9600" dirty="0" smtClean="0">
                <a:solidFill>
                  <a:srgbClr val="FF0000"/>
                </a:solidFill>
                <a:latin typeface="Dead By Dawn UK" pitchFamily="2" charset="0"/>
              </a:rPr>
              <a:t>Masque of the Red Death</a:t>
            </a:r>
            <a:endParaRPr lang="en-US" sz="9600" dirty="0">
              <a:solidFill>
                <a:srgbClr val="FF0000"/>
              </a:solidFill>
              <a:latin typeface="Dead By Dawn U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9369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hiller" pitchFamily="82" charset="0"/>
              </a:rPr>
              <a:t>An Attempt to Avoid the Inevitable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Blue Highway Linocut" pitchFamily="2" charset="0"/>
              </a:rPr>
              <a:t>The doctors (or death-handlers) wore distinctive robes to try to avoid the anathema</a:t>
            </a:r>
          </a:p>
          <a:p>
            <a:r>
              <a:rPr lang="en-US" dirty="0" smtClean="0">
                <a:solidFill>
                  <a:srgbClr val="FF0000"/>
                </a:solidFill>
                <a:latin typeface="Blue Highway Linocut" pitchFamily="2" charset="0"/>
              </a:rPr>
              <a:t>Large brimmed black hats to identify them</a:t>
            </a:r>
          </a:p>
          <a:p>
            <a:r>
              <a:rPr lang="en-US" dirty="0" smtClean="0">
                <a:solidFill>
                  <a:srgbClr val="FF0000"/>
                </a:solidFill>
                <a:latin typeface="Blue Highway Linocut" pitchFamily="2" charset="0"/>
              </a:rPr>
              <a:t>Thick, heavy, leather trench coat and breeches to keep infected blood off </a:t>
            </a:r>
          </a:p>
          <a:p>
            <a:r>
              <a:rPr lang="en-US" dirty="0" smtClean="0">
                <a:solidFill>
                  <a:srgbClr val="FF0000"/>
                </a:solidFill>
                <a:latin typeface="Blue Highway Linocut" pitchFamily="2" charset="0"/>
              </a:rPr>
              <a:t>A bird-like gas mask that had glass eyelets and a beak filled with aromatic herbs to ward of the miasmas (bad-air thought to carry plague)</a:t>
            </a:r>
          </a:p>
          <a:p>
            <a:endParaRPr lang="en-US" dirty="0">
              <a:solidFill>
                <a:srgbClr val="FF0000"/>
              </a:solidFill>
              <a:latin typeface="Blue Highway Linocut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1400" y="5791200"/>
            <a:ext cx="1752600" cy="106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FF0000"/>
                </a:solidFill>
                <a:latin typeface="Berlin Sans FB" pitchFamily="34" charset="0"/>
              </a:rPr>
              <a:t>Pretty sure this was the original “</a:t>
            </a:r>
            <a:r>
              <a:rPr lang="en-US" sz="1600" dirty="0" err="1" smtClean="0">
                <a:solidFill>
                  <a:srgbClr val="FF0000"/>
                </a:solidFill>
                <a:latin typeface="Berlin Sans FB" pitchFamily="34" charset="0"/>
              </a:rPr>
              <a:t>chickenhead</a:t>
            </a:r>
            <a:r>
              <a:rPr lang="en-US" sz="1600" dirty="0" smtClean="0">
                <a:solidFill>
                  <a:srgbClr val="FF0000"/>
                </a:solidFill>
                <a:latin typeface="Berlin Sans FB" pitchFamily="34" charset="0"/>
              </a:rPr>
              <a:t>”</a:t>
            </a:r>
            <a:endParaRPr lang="en-US" sz="1600" dirty="0">
              <a:solidFill>
                <a:srgbClr val="FF0000"/>
              </a:solidFill>
              <a:latin typeface="Berlin Sans FB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0"/>
            <a:ext cx="56845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hiller" pitchFamily="82" charset="0"/>
              </a:rPr>
              <a:t>The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Blue Highway Linocut" pitchFamily="2" charset="0"/>
              </a:rPr>
              <a:t>Over 35 million dead in Europe alone</a:t>
            </a:r>
          </a:p>
          <a:p>
            <a:r>
              <a:rPr lang="en-US" dirty="0" smtClean="0">
                <a:solidFill>
                  <a:srgbClr val="FF0000"/>
                </a:solidFill>
                <a:latin typeface="Blue Highway Linocut" pitchFamily="2" charset="0"/>
              </a:rPr>
              <a:t>Over 60 million in Asia</a:t>
            </a:r>
          </a:p>
          <a:p>
            <a:r>
              <a:rPr lang="en-US" dirty="0" smtClean="0">
                <a:solidFill>
                  <a:srgbClr val="FF0000"/>
                </a:solidFill>
                <a:latin typeface="Blue Highway Linocut" pitchFamily="2" charset="0"/>
              </a:rPr>
              <a:t>Caused a severe labor shortage, which lead to a demand for available labor, providing much needed jobs for the impoverished and created an environment which allowed for a rise of the middle class.</a:t>
            </a:r>
          </a:p>
          <a:p>
            <a:r>
              <a:rPr lang="en-US" dirty="0" smtClean="0">
                <a:solidFill>
                  <a:srgbClr val="FF0000"/>
                </a:solidFill>
                <a:latin typeface="Blue Highway Linocut" pitchFamily="2" charset="0"/>
              </a:rPr>
              <a:t>Economic prosperity and abundance of resources from death and untold misery</a:t>
            </a:r>
            <a:endParaRPr lang="en-US" dirty="0">
              <a:solidFill>
                <a:srgbClr val="FF0000"/>
              </a:solidFill>
              <a:latin typeface="Blue Highway Linocut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978" cy="653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534835"/>
            <a:ext cx="9144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rgbClr val="FF0000"/>
                </a:solidFill>
                <a:latin typeface="Berlin Sans FB" pitchFamily="34" charset="0"/>
              </a:rPr>
              <a:t>Only slightly better than a zombie apocalypse </a:t>
            </a:r>
            <a:endParaRPr lang="en-US" sz="1500" dirty="0">
              <a:solidFill>
                <a:srgbClr val="FF0000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hiller" pitchFamily="82" charset="0"/>
              </a:rPr>
              <a:t>A sick child’s rhyme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7200" dirty="0" smtClean="0">
                <a:solidFill>
                  <a:srgbClr val="FF0000"/>
                </a:solidFill>
                <a:latin typeface="Chiller" pitchFamily="82" charset="0"/>
              </a:rPr>
              <a:t>Ring around the rosy,</a:t>
            </a:r>
          </a:p>
          <a:p>
            <a:pPr algn="ctr">
              <a:buNone/>
            </a:pPr>
            <a:r>
              <a:rPr lang="en-US" sz="7200" dirty="0" smtClean="0">
                <a:solidFill>
                  <a:srgbClr val="FF0000"/>
                </a:solidFill>
                <a:latin typeface="Chiller" pitchFamily="82" charset="0"/>
              </a:rPr>
              <a:t>Pockets full of posies,</a:t>
            </a:r>
          </a:p>
          <a:p>
            <a:pPr algn="ctr">
              <a:buNone/>
            </a:pPr>
            <a:r>
              <a:rPr lang="en-US" sz="7200" dirty="0" smtClean="0">
                <a:solidFill>
                  <a:srgbClr val="FF0000"/>
                </a:solidFill>
                <a:latin typeface="Chiller" pitchFamily="82" charset="0"/>
              </a:rPr>
              <a:t>Ashes to Ashes,</a:t>
            </a:r>
          </a:p>
          <a:p>
            <a:pPr algn="ctr">
              <a:buNone/>
            </a:pPr>
            <a:r>
              <a:rPr lang="en-US" sz="7200" dirty="0" smtClean="0">
                <a:solidFill>
                  <a:srgbClr val="FF0000"/>
                </a:solidFill>
                <a:latin typeface="Chiller" pitchFamily="82" charset="0"/>
              </a:rPr>
              <a:t>We all fall down</a:t>
            </a:r>
          </a:p>
          <a:p>
            <a:pPr algn="ctr">
              <a:buNone/>
            </a:pPr>
            <a:endParaRPr lang="en-US" dirty="0">
              <a:solidFill>
                <a:srgbClr val="FF0000"/>
              </a:solidFill>
              <a:latin typeface="Bradley Hand ITC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Berlin Sans FB" pitchFamily="34" charset="0"/>
              </a:rPr>
              <a:t>People really are strange</a:t>
            </a:r>
            <a:endParaRPr lang="en-US" sz="1200" dirty="0">
              <a:solidFill>
                <a:srgbClr val="FF0000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495800"/>
            <a:ext cx="2990850" cy="203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hiller" pitchFamily="82" charset="0"/>
              </a:rPr>
              <a:t>A New Plague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Blue Highway Linocut" pitchFamily="2" charset="0"/>
              </a:rPr>
              <a:t>Not a question of if, but when!!</a:t>
            </a:r>
          </a:p>
          <a:p>
            <a:r>
              <a:rPr lang="en-US" dirty="0" smtClean="0">
                <a:solidFill>
                  <a:srgbClr val="FF0000"/>
                </a:solidFill>
                <a:latin typeface="Blue Highway Linocut" pitchFamily="2" charset="0"/>
              </a:rPr>
              <a:t>A new strain of influenza?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Blue Highway Linocut" pitchFamily="2" charset="0"/>
              </a:rPr>
              <a:t>Bird flu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Blue Highway Linocut" pitchFamily="2" charset="0"/>
              </a:rPr>
              <a:t>Swine flu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Blue Highway Linocut" pitchFamily="2" charset="0"/>
              </a:rPr>
              <a:t>Platypus flu???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  <a:latin typeface="Blue Highway Linocut" pitchFamily="2" charset="0"/>
              </a:rPr>
              <a:t>Btw, the Spanish Influenza killed more soldiers in WWI than were killed by bullets, bombs, and bayonets…combined!</a:t>
            </a:r>
          </a:p>
          <a:p>
            <a:r>
              <a:rPr lang="en-US" dirty="0" smtClean="0">
                <a:solidFill>
                  <a:srgbClr val="FF0000"/>
                </a:solidFill>
                <a:latin typeface="Blue Highway Linocut" pitchFamily="2" charset="0"/>
              </a:rPr>
              <a:t>A viral contagion? </a:t>
            </a:r>
            <a:endParaRPr lang="en-US" dirty="0">
              <a:solidFill>
                <a:srgbClr val="FF0000"/>
              </a:solidFill>
              <a:latin typeface="Blue Highway Linocu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0" y="6534835"/>
            <a:ext cx="3505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FF0000"/>
                </a:solidFill>
                <a:latin typeface="Berlin Sans FB" pitchFamily="34" charset="0"/>
              </a:rPr>
              <a:t>C’mon…now you’re just making stuff up</a:t>
            </a:r>
            <a:endParaRPr lang="en-US" sz="1500" dirty="0">
              <a:solidFill>
                <a:srgbClr val="FF0000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hiller" pitchFamily="82" charset="0"/>
              </a:rPr>
              <a:t>A New Plague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fontScale="62500" lnSpcReduction="20000"/>
          </a:bodyPr>
          <a:lstStyle/>
          <a:p>
            <a:r>
              <a:rPr lang="en-US" sz="4500" dirty="0" smtClean="0">
                <a:solidFill>
                  <a:srgbClr val="FF0000"/>
                </a:solidFill>
                <a:latin typeface="Blue Highway Linocut" pitchFamily="2" charset="0"/>
              </a:rPr>
              <a:t>And the Mack-Daddy of them all…</a:t>
            </a:r>
          </a:p>
          <a:p>
            <a:pPr algn="ctr">
              <a:buNone/>
            </a:pPr>
            <a:r>
              <a:rPr lang="en-US" sz="5100" b="1" dirty="0" smtClean="0">
                <a:solidFill>
                  <a:srgbClr val="FF0000"/>
                </a:solidFill>
                <a:latin typeface="Blue Highway Linocut" pitchFamily="2" charset="0"/>
              </a:rPr>
              <a:t>Ebola-Zaire</a:t>
            </a:r>
          </a:p>
          <a:p>
            <a:r>
              <a:rPr lang="en-US" sz="4500" dirty="0" smtClean="0">
                <a:solidFill>
                  <a:srgbClr val="FF0000"/>
                </a:solidFill>
                <a:latin typeface="Blue Highway Linocut" pitchFamily="2" charset="0"/>
              </a:rPr>
              <a:t>From central Africa (Congo)</a:t>
            </a:r>
          </a:p>
          <a:p>
            <a:r>
              <a:rPr lang="en-US" sz="4500" dirty="0" smtClean="0">
                <a:solidFill>
                  <a:srgbClr val="FF0000"/>
                </a:solidFill>
                <a:latin typeface="Blue Highway Linocut" pitchFamily="2" charset="0"/>
              </a:rPr>
              <a:t>90% mortality rate</a:t>
            </a:r>
          </a:p>
          <a:p>
            <a:r>
              <a:rPr lang="en-US" sz="4500" dirty="0" smtClean="0">
                <a:solidFill>
                  <a:srgbClr val="FF0000"/>
                </a:solidFill>
                <a:latin typeface="Blue Highway Linocut" pitchFamily="2" charset="0"/>
              </a:rPr>
              <a:t>Kills in as little as 24 hours</a:t>
            </a:r>
          </a:p>
          <a:p>
            <a:r>
              <a:rPr lang="en-US" sz="4500" dirty="0" smtClean="0">
                <a:solidFill>
                  <a:srgbClr val="FF0000"/>
                </a:solidFill>
                <a:latin typeface="Blue Highway Linocut" pitchFamily="2" charset="0"/>
              </a:rPr>
              <a:t>Hemorrhagic fever</a:t>
            </a:r>
          </a:p>
          <a:p>
            <a:pPr lvl="1"/>
            <a:r>
              <a:rPr lang="en-US" sz="4500" dirty="0" smtClean="0">
                <a:solidFill>
                  <a:srgbClr val="FF0000"/>
                </a:solidFill>
                <a:latin typeface="Blue Highway Linocut" pitchFamily="2" charset="0"/>
              </a:rPr>
              <a:t>Chills, muscle aches, cramps</a:t>
            </a:r>
          </a:p>
          <a:p>
            <a:pPr lvl="1"/>
            <a:r>
              <a:rPr lang="en-US" sz="4500" dirty="0" smtClean="0">
                <a:solidFill>
                  <a:srgbClr val="FF0000"/>
                </a:solidFill>
                <a:latin typeface="Blue Highway Linocut" pitchFamily="2" charset="0"/>
              </a:rPr>
              <a:t>Blood fails to clot</a:t>
            </a:r>
          </a:p>
          <a:p>
            <a:pPr lvl="1"/>
            <a:r>
              <a:rPr lang="en-US" sz="4500" dirty="0" smtClean="0">
                <a:solidFill>
                  <a:srgbClr val="FF0000"/>
                </a:solidFill>
                <a:latin typeface="Blue Highway Linocut" pitchFamily="2" charset="0"/>
              </a:rPr>
              <a:t>Organs begin to shut down</a:t>
            </a:r>
          </a:p>
          <a:p>
            <a:pPr lvl="1"/>
            <a:r>
              <a:rPr lang="en-US" sz="4500" dirty="0" smtClean="0">
                <a:solidFill>
                  <a:srgbClr val="FF0000"/>
                </a:solidFill>
                <a:latin typeface="Blue Highway Linocut" pitchFamily="2" charset="0"/>
              </a:rPr>
              <a:t>Profuse bleeding through the pores</a:t>
            </a:r>
          </a:p>
          <a:p>
            <a:pPr lvl="1"/>
            <a:r>
              <a:rPr lang="en-US" sz="4500" dirty="0" smtClean="0">
                <a:solidFill>
                  <a:srgbClr val="FF0000"/>
                </a:solidFill>
                <a:latin typeface="Blue Highway Linocut" pitchFamily="2" charset="0"/>
              </a:rPr>
              <a:t>Sloughing off of soft tissues</a:t>
            </a:r>
          </a:p>
          <a:p>
            <a:pPr lvl="1"/>
            <a:r>
              <a:rPr lang="en-US" sz="4500" dirty="0" smtClean="0">
                <a:solidFill>
                  <a:srgbClr val="FF0000"/>
                </a:solidFill>
                <a:latin typeface="Blue Highway Linocut" pitchFamily="2" charset="0"/>
              </a:rPr>
              <a:t>Seizure</a:t>
            </a:r>
          </a:p>
          <a:p>
            <a:pPr lvl="1"/>
            <a:r>
              <a:rPr lang="en-US" sz="4500" dirty="0" smtClean="0">
                <a:solidFill>
                  <a:srgbClr val="FF0000"/>
                </a:solidFill>
                <a:latin typeface="Blue Highway Linocut" pitchFamily="2" charset="0"/>
              </a:rPr>
              <a:t>Death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  <a:latin typeface="Blue Highway Linocut" pitchFamily="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9276" y="1981200"/>
            <a:ext cx="3484723" cy="274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58537" y="4724399"/>
            <a:ext cx="388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Berlin Sans FB" pitchFamily="34" charset="0"/>
              </a:rPr>
              <a:t>Well, that doesn’t look too scary…uh, </a:t>
            </a:r>
            <a:r>
              <a:rPr lang="en-US" sz="1400" dirty="0" err="1" smtClean="0">
                <a:solidFill>
                  <a:srgbClr val="FF0000"/>
                </a:solidFill>
                <a:latin typeface="Berlin Sans FB" pitchFamily="34" charset="0"/>
              </a:rPr>
              <a:t>nevermind</a:t>
            </a:r>
            <a:endParaRPr lang="en-US" sz="1400" dirty="0">
              <a:solidFill>
                <a:srgbClr val="FF0000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hiller" pitchFamily="82" charset="0"/>
              </a:rPr>
              <a:t>A New Plague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solidFill>
                <a:srgbClr val="FF0000"/>
              </a:solidFill>
              <a:latin typeface="Bradley Hand ITC" pitchFamily="66" charset="0"/>
            </a:endParaRPr>
          </a:p>
          <a:p>
            <a:pPr>
              <a:buNone/>
            </a:pPr>
            <a:endParaRPr lang="en-US" dirty="0">
              <a:solidFill>
                <a:srgbClr val="FF0000"/>
              </a:solidFill>
              <a:latin typeface="Bradley Hand ITC" pitchFamily="66" charset="0"/>
            </a:endParaRPr>
          </a:p>
          <a:p>
            <a:pPr>
              <a:buNone/>
            </a:pPr>
            <a:endParaRPr lang="en-US" dirty="0">
              <a:solidFill>
                <a:srgbClr val="FF0000"/>
              </a:solidFill>
              <a:latin typeface="Bradley Hand ITC" pitchFamily="66" charset="0"/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  <a:latin typeface="Blue Highway Linocut" pitchFamily="2" charset="0"/>
              </a:rPr>
              <a:t>It’s only a matter of time!!!</a:t>
            </a:r>
            <a:endParaRPr lang="en-US" dirty="0">
              <a:solidFill>
                <a:srgbClr val="FF0000"/>
              </a:solidFill>
              <a:latin typeface="Blue Highway Linocut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6" t="7250" r="7394" b="10250"/>
          <a:stretch/>
        </p:blipFill>
        <p:spPr bwMode="auto">
          <a:xfrm>
            <a:off x="2057400" y="0"/>
            <a:ext cx="5207318" cy="732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8223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579846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5545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The Battle Continuez" pitchFamily="2" charset="0"/>
              </a:rPr>
              <a:t>The Black Death</a:t>
            </a:r>
            <a:endParaRPr lang="en-US" sz="9600" dirty="0">
              <a:solidFill>
                <a:srgbClr val="FF0000"/>
              </a:solidFill>
              <a:latin typeface="The Battle Continuez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The Battle Continuez" pitchFamily="2" charset="0"/>
              </a:rPr>
              <a:t>The Bubonic Plague</a:t>
            </a:r>
            <a:endParaRPr lang="en-US" sz="7200" dirty="0">
              <a:solidFill>
                <a:srgbClr val="FF0000"/>
              </a:solidFill>
              <a:latin typeface="The Battle Continuez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thereddeath.weebly.com/uploads/6/7/3/3/6733297/4062288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32069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5545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a2.ec-images.myspacecdn.com/images01/91/ce2285cac62eff023be7b24bf2ae2d14/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6837"/>
            <a:ext cx="8150225" cy="664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5545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farm3.staticflickr.com/2171/1581946963_4a2655a39c_z.jpg?zz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28600"/>
            <a:ext cx="8767279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5545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farm3.staticflickr.com/2058/1581947289_e251767d97_z.jpg?zz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04800"/>
            <a:ext cx="887687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3181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thereddeath.weebly.com/uploads/6/7/3/3/6733297/4062288_ori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" y="304799"/>
            <a:ext cx="8683625" cy="604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0351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farm3.staticflickr.com/2367/1582831862_be450cc41f_z.jpg?zz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8600"/>
            <a:ext cx="8753580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0351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transylventure.com/assets/cache/1347922021_5-eyes-wide-shut_660_37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228600"/>
            <a:ext cx="9534240" cy="535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hypnobot.fr/wp-content/uploads/hypnobote-Eyes-Wide-Shut-48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352800"/>
            <a:ext cx="6791325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0351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th09.deviantart.net/fs70/PRE/i/2011/198/a/e/the_masque_of_the_red_death_by_zacharyryancostumes-d3zj4p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r="13034"/>
          <a:stretch/>
        </p:blipFill>
        <p:spPr bwMode="auto">
          <a:xfrm>
            <a:off x="2133600" y="-533400"/>
            <a:ext cx="4889500" cy="893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7058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579846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8529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thereddeath.weebly.com/uploads/6/7/3/3/6733297/4062288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32069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2056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hiller" pitchFamily="82" charset="0"/>
              </a:rPr>
              <a:t>The Black Death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Blue Highway Linocut" pitchFamily="2" charset="0"/>
              </a:rPr>
              <a:t>The Bubonic Plague (or Black Death) ravaged the </a:t>
            </a:r>
            <a:r>
              <a:rPr lang="en-US" dirty="0">
                <a:solidFill>
                  <a:srgbClr val="FF0000"/>
                </a:solidFill>
                <a:latin typeface="Blue Highway Linocut" pitchFamily="2" charset="0"/>
              </a:rPr>
              <a:t>E</a:t>
            </a:r>
            <a:r>
              <a:rPr lang="en-US" dirty="0" smtClean="0">
                <a:solidFill>
                  <a:srgbClr val="FF0000"/>
                </a:solidFill>
                <a:latin typeface="Blue Highway Linocut" pitchFamily="2" charset="0"/>
              </a:rPr>
              <a:t>uropean countryside beginning in the 14</a:t>
            </a:r>
            <a:r>
              <a:rPr lang="en-US" baseline="30000" dirty="0" smtClean="0">
                <a:solidFill>
                  <a:srgbClr val="FF0000"/>
                </a:solidFill>
                <a:latin typeface="Blue Highway Linocut" pitchFamily="2" charset="0"/>
              </a:rPr>
              <a:t>th</a:t>
            </a:r>
            <a:r>
              <a:rPr lang="en-US" dirty="0" smtClean="0">
                <a:solidFill>
                  <a:srgbClr val="FF0000"/>
                </a:solidFill>
                <a:latin typeface="Blue Highway Linocut" pitchFamily="2" charset="0"/>
              </a:rPr>
              <a:t> century.</a:t>
            </a:r>
          </a:p>
          <a:p>
            <a:r>
              <a:rPr lang="en-US" dirty="0" smtClean="0">
                <a:solidFill>
                  <a:srgbClr val="FF0000"/>
                </a:solidFill>
                <a:latin typeface="Blue Highway Linocut" pitchFamily="2" charset="0"/>
              </a:rPr>
              <a:t>This disease wiped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  <a:latin typeface="Blue Highway Linocut" pitchFamily="2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Blue Highway Linocut" pitchFamily="2" charset="0"/>
              </a:rPr>
              <a:t>   out 30-60% of the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  <a:latin typeface="Blue Highway Linocut" pitchFamily="2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Blue Highway Linocut" pitchFamily="2" charset="0"/>
              </a:rPr>
              <a:t>   population.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  <a:latin typeface="Blue Highway Linocut" pitchFamily="2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Blue Highway Linocut" pitchFamily="2" charset="0"/>
              </a:rPr>
              <a:t>	</a:t>
            </a:r>
            <a:r>
              <a:rPr lang="en-US" sz="2400" dirty="0" smtClean="0">
                <a:solidFill>
                  <a:srgbClr val="FF0000"/>
                </a:solidFill>
                <a:latin typeface="Blue Highway Linocut" pitchFamily="2" charset="0"/>
              </a:rPr>
              <a:t>- some say up to 75%</a:t>
            </a:r>
            <a:endParaRPr lang="en-US" sz="2400" dirty="0">
              <a:solidFill>
                <a:srgbClr val="FF0000"/>
              </a:solidFill>
              <a:latin typeface="Blue Highway Linocut" pitchFamily="2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354" y="2667000"/>
            <a:ext cx="4932646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90600" y="6534835"/>
            <a:ext cx="320151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FF0000"/>
                </a:solidFill>
                <a:latin typeface="Berlin Sans FB" pitchFamily="34" charset="0"/>
              </a:rPr>
              <a:t>They don’t seem to mind too much </a:t>
            </a:r>
            <a:r>
              <a:rPr lang="en-US" sz="1500" dirty="0" smtClean="0">
                <a:solidFill>
                  <a:srgbClr val="FF0000"/>
                </a:solidFill>
                <a:latin typeface="Bradley Hand ITC" pitchFamily="66" charset="0"/>
                <a:sym typeface="Wingdings" pitchFamily="2" charset="2"/>
              </a:rPr>
              <a:t></a:t>
            </a:r>
            <a:endParaRPr lang="en-US" sz="1500" dirty="0">
              <a:solidFill>
                <a:srgbClr val="FF0000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a2.ec-images.myspacecdn.com/images01/91/ce2285cac62eff023be7b24bf2ae2d14/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6837"/>
            <a:ext cx="8150225" cy="664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1958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farm3.staticflickr.com/2171/1581946963_4a2655a39c_z.jpg?zz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28600"/>
            <a:ext cx="8767279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6917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farm3.staticflickr.com/2058/1581947289_e251767d97_z.jpg?zz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04800"/>
            <a:ext cx="887687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7176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thereddeath.weebly.com/uploads/6/7/3/3/6733297/4062288_ori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" y="304799"/>
            <a:ext cx="8683625" cy="604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5513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farm3.staticflickr.com/2367/1582831862_be450cc41f_z.jpg?zz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8600"/>
            <a:ext cx="8753580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0738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roblesart.com/images/Masque_of_the_Red_Death_For_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838201"/>
            <a:ext cx="5943600" cy="808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7058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fc01.deviantart.net/fs70/i/2012/263/2/3/masque_of_the_red_death_by_tlmolly86-d5fe9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-152400"/>
            <a:ext cx="10515600" cy="812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0351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hiller" pitchFamily="82" charset="0"/>
              </a:rPr>
              <a:t>The Rate of Expansion</a:t>
            </a:r>
            <a:endParaRPr lang="en-US" dirty="0"/>
          </a:p>
        </p:txBody>
      </p:sp>
      <p:pic>
        <p:nvPicPr>
          <p:cNvPr id="7" name="Content Placeholder 6" descr="Blackdeath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75" y="1853406"/>
            <a:ext cx="4286250" cy="401955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hiller" pitchFamily="82" charset="0"/>
              </a:rPr>
              <a:t>The Black Death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Blue Highway Linocut" pitchFamily="2" charset="0"/>
              </a:rPr>
              <a:t>The Bubonic Plague is caused by a </a:t>
            </a:r>
            <a:r>
              <a:rPr lang="en-US" dirty="0" err="1" smtClean="0">
                <a:solidFill>
                  <a:srgbClr val="FF0000"/>
                </a:solidFill>
                <a:latin typeface="Blue Highway Linocut" pitchFamily="2" charset="0"/>
              </a:rPr>
              <a:t>bubon</a:t>
            </a:r>
            <a:r>
              <a:rPr lang="en-US" dirty="0" smtClean="0">
                <a:solidFill>
                  <a:srgbClr val="FF0000"/>
                </a:solidFill>
                <a:latin typeface="Blue Highway Linocut" pitchFamily="2" charset="0"/>
              </a:rPr>
              <a:t> bacteria </a:t>
            </a:r>
          </a:p>
          <a:p>
            <a:r>
              <a:rPr lang="en-US" dirty="0" err="1" smtClean="0">
                <a:solidFill>
                  <a:srgbClr val="FF0000"/>
                </a:solidFill>
                <a:latin typeface="Blue Highway Linocut" pitchFamily="2" charset="0"/>
              </a:rPr>
              <a:t>Yersinia</a:t>
            </a:r>
            <a:r>
              <a:rPr lang="en-US" dirty="0" smtClean="0">
                <a:solidFill>
                  <a:srgbClr val="FF0000"/>
                </a:solidFill>
                <a:latin typeface="Blue Highway Linocut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Blue Highway Linocut" pitchFamily="2" charset="0"/>
              </a:rPr>
              <a:t>Pestis</a:t>
            </a:r>
            <a:r>
              <a:rPr lang="en-US" dirty="0" smtClean="0">
                <a:solidFill>
                  <a:srgbClr val="FF0000"/>
                </a:solidFill>
                <a:latin typeface="Blue Highway Linocut" pitchFamily="2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Blue Highway Linocut" pitchFamily="2" charset="0"/>
                <a:sym typeface="Wingdings" pitchFamily="2" charset="2"/>
              </a:rPr>
              <a:t> </a:t>
            </a:r>
          </a:p>
          <a:p>
            <a:r>
              <a:rPr lang="en-US" dirty="0" smtClean="0">
                <a:solidFill>
                  <a:srgbClr val="FF0000"/>
                </a:solidFill>
                <a:latin typeface="Blue Highway Linocut" pitchFamily="2" charset="0"/>
                <a:sym typeface="Wingdings" pitchFamily="2" charset="2"/>
              </a:rPr>
              <a:t>The disease was 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  <a:latin typeface="Blue Highway Linocut" pitchFamily="2" charset="0"/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Blue Highway Linocut" pitchFamily="2" charset="0"/>
                <a:sym typeface="Wingdings" pitchFamily="2" charset="2"/>
              </a:rPr>
              <a:t>   transmitted by 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  <a:latin typeface="Blue Highway Linocut" pitchFamily="2" charset="0"/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Blue Highway Linocut" pitchFamily="2" charset="0"/>
                <a:sym typeface="Wingdings" pitchFamily="2" charset="2"/>
              </a:rPr>
              <a:t>   fleas borne on the 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  <a:latin typeface="Blue Highway Linocut" pitchFamily="2" charset="0"/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Blue Highway Linocut" pitchFamily="2" charset="0"/>
                <a:sym typeface="Wingdings" pitchFamily="2" charset="2"/>
              </a:rPr>
              <a:t>   backs of rats that 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  <a:latin typeface="Blue Highway Linocut" pitchFamily="2" charset="0"/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Blue Highway Linocut" pitchFamily="2" charset="0"/>
                <a:sym typeface="Wingdings" pitchFamily="2" charset="2"/>
              </a:rPr>
              <a:t>   came in on cargo ships.</a:t>
            </a:r>
            <a:endParaRPr lang="en-US" dirty="0" smtClean="0">
              <a:solidFill>
                <a:srgbClr val="FF0000"/>
              </a:solidFill>
              <a:latin typeface="Blue Highway Linocut" pitchFamily="2" charset="0"/>
            </a:endParaRPr>
          </a:p>
          <a:p>
            <a:endParaRPr lang="en-US" dirty="0">
              <a:solidFill>
                <a:srgbClr val="FF0000"/>
              </a:solidFill>
              <a:latin typeface="Blue Highway Linocut" pitchFamily="2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057400"/>
            <a:ext cx="389572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hiller" pitchFamily="82" charset="0"/>
              </a:rPr>
              <a:t>The Black Death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Blue Highway Linocut" pitchFamily="2" charset="0"/>
              </a:rPr>
              <a:t>                                 </a:t>
            </a:r>
            <a:r>
              <a:rPr lang="en-US" dirty="0" smtClean="0">
                <a:solidFill>
                  <a:srgbClr val="FF0000"/>
                </a:solidFill>
                <a:latin typeface="Blue Highway Linocut" pitchFamily="2" charset="0"/>
                <a:sym typeface="Wingdings" pitchFamily="2" charset="2"/>
              </a:rPr>
              <a:t> This kind</a:t>
            </a:r>
          </a:p>
          <a:p>
            <a:endParaRPr lang="en-US" dirty="0">
              <a:solidFill>
                <a:srgbClr val="FF0000"/>
              </a:solidFill>
              <a:latin typeface="Blue Highway Linocut" pitchFamily="2" charset="0"/>
              <a:sym typeface="Wingdings" pitchFamily="2" charset="2"/>
            </a:endParaRPr>
          </a:p>
          <a:p>
            <a:endParaRPr lang="en-US" dirty="0" smtClean="0">
              <a:solidFill>
                <a:srgbClr val="FF0000"/>
              </a:solidFill>
              <a:latin typeface="Blue Highway Linocut" pitchFamily="2" charset="0"/>
              <a:sym typeface="Wingdings" pitchFamily="2" charset="2"/>
            </a:endParaRPr>
          </a:p>
          <a:p>
            <a:endParaRPr lang="en-US" dirty="0">
              <a:solidFill>
                <a:srgbClr val="FF0000"/>
              </a:solidFill>
              <a:latin typeface="Blue Highway Linocut" pitchFamily="2" charset="0"/>
              <a:sym typeface="Wingdings" pitchFamily="2" charset="2"/>
            </a:endParaRPr>
          </a:p>
          <a:p>
            <a:endParaRPr lang="en-US" dirty="0" smtClean="0">
              <a:solidFill>
                <a:srgbClr val="FF0000"/>
              </a:solidFill>
              <a:latin typeface="Blue Highway Linocut" pitchFamily="2" charset="0"/>
              <a:sym typeface="Wingdings" pitchFamily="2" charset="2"/>
            </a:endParaRP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  <a:latin typeface="Blue Highway Linocut" pitchFamily="2" charset="0"/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Blue Highway Linocut" pitchFamily="2" charset="0"/>
                <a:sym typeface="Wingdings" pitchFamily="2" charset="2"/>
              </a:rPr>
              <a:t>             Not this kind </a:t>
            </a:r>
            <a:endParaRPr lang="en-US" dirty="0">
              <a:solidFill>
                <a:srgbClr val="FF0000"/>
              </a:solidFill>
              <a:latin typeface="Blue Highway Linocut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4038600" cy="294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1776" y="3733800"/>
            <a:ext cx="4332224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hiller" pitchFamily="82" charset="0"/>
              </a:rPr>
              <a:t>The Black Death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Blue Highway Linocut" pitchFamily="2" charset="0"/>
              </a:rPr>
              <a:t>The disease is named the bubonic plague because of the large pustules (buboes) that would form on the skin of its victims (if a boil is a pimple on steroids, then a bubo is a boil on steroids, crack, </a:t>
            </a:r>
            <a:r>
              <a:rPr lang="en-US" u="sng" dirty="0" smtClean="0">
                <a:solidFill>
                  <a:srgbClr val="FF0000"/>
                </a:solidFill>
                <a:latin typeface="Blue Highway Linocut" pitchFamily="2" charset="0"/>
              </a:rPr>
              <a:t>and</a:t>
            </a:r>
            <a:r>
              <a:rPr lang="en-US" dirty="0" smtClean="0">
                <a:solidFill>
                  <a:srgbClr val="FF0000"/>
                </a:solidFill>
                <a:latin typeface="Blue Highway Linocut" pitchFamily="2" charset="0"/>
              </a:rPr>
              <a:t> crystal meth).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  <a:latin typeface="Blue Highway Linocut" pitchFamily="2" charset="0"/>
            </a:endParaRPr>
          </a:p>
          <a:p>
            <a:pPr>
              <a:buNone/>
            </a:pPr>
            <a:endParaRPr lang="en-US" dirty="0">
              <a:solidFill>
                <a:srgbClr val="FF0000"/>
              </a:solidFill>
              <a:latin typeface="Blue Highway Linocut" pitchFamily="2" charset="0"/>
            </a:endParaRP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  <a:latin typeface="Blue Highway Linocut" pitchFamily="2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Blue Highway Linocut" pitchFamily="2" charset="0"/>
              </a:rPr>
              <a:t>                                           </a:t>
            </a:r>
            <a:r>
              <a:rPr lang="en-US" dirty="0" smtClean="0">
                <a:solidFill>
                  <a:srgbClr val="FF0000"/>
                </a:solidFill>
                <a:latin typeface="Blue Highway Linocut" pitchFamily="2" charset="0"/>
                <a:sym typeface="Wingdings" pitchFamily="2" charset="2"/>
              </a:rPr>
              <a:t> Gross</a:t>
            </a:r>
            <a:endParaRPr lang="en-US" dirty="0" smtClean="0">
              <a:solidFill>
                <a:srgbClr val="FF0000"/>
              </a:solidFill>
              <a:latin typeface="Blue Highway Linocut" pitchFamily="2" charset="0"/>
            </a:endParaRPr>
          </a:p>
          <a:p>
            <a:endParaRPr lang="en-US" dirty="0">
              <a:solidFill>
                <a:srgbClr val="FF0000"/>
              </a:solidFill>
              <a:latin typeface="Blue Highway Linocut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4419600"/>
            <a:ext cx="30670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324600"/>
            <a:ext cx="8229600" cy="334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500" dirty="0" smtClean="0">
                <a:solidFill>
                  <a:srgbClr val="FF0000"/>
                </a:solidFill>
                <a:latin typeface="Berlin Sans FB" pitchFamily="34" charset="0"/>
              </a:rPr>
              <a:t>The smell must have been just awful</a:t>
            </a:r>
            <a:endParaRPr lang="en-US" sz="1500" dirty="0">
              <a:solidFill>
                <a:srgbClr val="FF0000"/>
              </a:solidFill>
              <a:latin typeface="Berlin Sans FB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hiller" pitchFamily="82" charset="0"/>
              </a:rPr>
              <a:t>The Black Death -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Blue Highway Linocut" pitchFamily="2" charset="0"/>
              </a:rPr>
              <a:t>Buboes, extreme temperatures, hemorrhaging, &amp; death</a:t>
            </a:r>
          </a:p>
          <a:p>
            <a:r>
              <a:rPr lang="en-US" dirty="0" smtClean="0">
                <a:solidFill>
                  <a:srgbClr val="FF0000"/>
                </a:solidFill>
                <a:latin typeface="Blue Highway Linocut" pitchFamily="2" charset="0"/>
              </a:rPr>
              <a:t>High rate of transmission</a:t>
            </a:r>
          </a:p>
          <a:p>
            <a:r>
              <a:rPr lang="en-US" dirty="0" smtClean="0">
                <a:solidFill>
                  <a:srgbClr val="FF0000"/>
                </a:solidFill>
                <a:latin typeface="Blue Highway Linocut" pitchFamily="2" charset="0"/>
              </a:rPr>
              <a:t>High mortality rate (again 30-60%)</a:t>
            </a:r>
          </a:p>
          <a:p>
            <a:r>
              <a:rPr lang="en-US" dirty="0" smtClean="0">
                <a:solidFill>
                  <a:srgbClr val="FF0000"/>
                </a:solidFill>
                <a:latin typeface="Blue Highway Linocut" pitchFamily="2" charset="0"/>
              </a:rPr>
              <a:t>Would kill in as few as 8 days</a:t>
            </a:r>
          </a:p>
          <a:p>
            <a:endParaRPr lang="en-US" dirty="0">
              <a:solidFill>
                <a:srgbClr val="FF0000"/>
              </a:solidFill>
              <a:latin typeface="Blue Highway Linocut" pitchFamily="2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3505200"/>
            <a:ext cx="21240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315200" y="633478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Berlin Sans FB" pitchFamily="34" charset="0"/>
              </a:rPr>
              <a:t>Hey, buddy…you dropped something</a:t>
            </a:r>
            <a:endParaRPr lang="en-US" sz="1400" dirty="0">
              <a:solidFill>
                <a:srgbClr val="FF0000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513</Words>
  <Application>Microsoft Office PowerPoint</Application>
  <PresentationFormat>On-screen Show (4:3)</PresentationFormat>
  <Paragraphs>87</Paragraphs>
  <Slides>36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The Masque of the Red Death</vt:lpstr>
      <vt:lpstr>The Black Death</vt:lpstr>
      <vt:lpstr>The Black Death</vt:lpstr>
      <vt:lpstr>The Rate of Expansion</vt:lpstr>
      <vt:lpstr>The Black Death</vt:lpstr>
      <vt:lpstr>The Black Death</vt:lpstr>
      <vt:lpstr>The Black Death</vt:lpstr>
      <vt:lpstr>PowerPoint Presentation</vt:lpstr>
      <vt:lpstr>The Black Death - Characteristics</vt:lpstr>
      <vt:lpstr>An Attempt to Avoid the Inevitable</vt:lpstr>
      <vt:lpstr>PowerPoint Presentation</vt:lpstr>
      <vt:lpstr>The Results</vt:lpstr>
      <vt:lpstr>PowerPoint Presentation</vt:lpstr>
      <vt:lpstr>A sick child’s rhyme</vt:lpstr>
      <vt:lpstr>A New Plague</vt:lpstr>
      <vt:lpstr>A New Plague</vt:lpstr>
      <vt:lpstr>A New Plague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LFCISD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Black Death</dc:title>
  <dc:creator>Administrator</dc:creator>
  <cp:lastModifiedBy>Thiesmeyer, Joseph</cp:lastModifiedBy>
  <cp:revision>18</cp:revision>
  <dcterms:created xsi:type="dcterms:W3CDTF">2011-11-30T15:48:53Z</dcterms:created>
  <dcterms:modified xsi:type="dcterms:W3CDTF">2013-04-30T14:36:54Z</dcterms:modified>
</cp:coreProperties>
</file>