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E366-57AB-45EC-A57B-2F36417A88D5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C6C-CB11-4B6A-A104-D26A23CE7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E366-57AB-45EC-A57B-2F36417A88D5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C6C-CB11-4B6A-A104-D26A23CE7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E366-57AB-45EC-A57B-2F36417A88D5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C6C-CB11-4B6A-A104-D26A23CE7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E366-57AB-45EC-A57B-2F36417A88D5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C6C-CB11-4B6A-A104-D26A23CE7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E366-57AB-45EC-A57B-2F36417A88D5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C6C-CB11-4B6A-A104-D26A23CE7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E366-57AB-45EC-A57B-2F36417A88D5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C6C-CB11-4B6A-A104-D26A23CE7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E366-57AB-45EC-A57B-2F36417A88D5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C6C-CB11-4B6A-A104-D26A23CE7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E366-57AB-45EC-A57B-2F36417A88D5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C6C-CB11-4B6A-A104-D26A23CE7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E366-57AB-45EC-A57B-2F36417A88D5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C6C-CB11-4B6A-A104-D26A23CE7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E366-57AB-45EC-A57B-2F36417A88D5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C6C-CB11-4B6A-A104-D26A23CE7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E366-57AB-45EC-A57B-2F36417A88D5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EC6C-CB11-4B6A-A104-D26A23CE7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tx1"/>
            </a:gs>
            <a:gs pos="100000">
              <a:srgbClr val="C00000"/>
            </a:gs>
            <a:gs pos="100000">
              <a:srgbClr val="FF0000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E366-57AB-45EC-A57B-2F36417A88D5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4EC6C-CB11-4B6A-A104-D26A23CE7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The Spanish Inquisition</a:t>
            </a:r>
            <a:endParaRPr lang="en-US" sz="6000" dirty="0">
              <a:solidFill>
                <a:schemeClr val="accent2">
                  <a:lumMod val="20000"/>
                  <a:lumOff val="80000"/>
                </a:schemeClr>
              </a:solidFill>
              <a:latin typeface="Traja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 Titling MT" pitchFamily="18" charset="0"/>
              </a:rPr>
              <a:t>1478-1834</a:t>
            </a:r>
            <a:endParaRPr lang="en-US" sz="4000" dirty="0">
              <a:solidFill>
                <a:schemeClr val="accent2">
                  <a:lumMod val="20000"/>
                  <a:lumOff val="80000"/>
                </a:schemeClr>
              </a:solidFill>
              <a:latin typeface="Perpetua Titling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telefolios.rcoe.appstate.edu/%7Edm52674/Webquest/span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610" y="4191000"/>
            <a:ext cx="3482389" cy="2667000"/>
          </a:xfrm>
          <a:prstGeom prst="rect">
            <a:avLst/>
          </a:prstGeom>
          <a:noFill/>
        </p:spPr>
      </p:pic>
      <p:pic>
        <p:nvPicPr>
          <p:cNvPr id="22530" name="Picture 2" descr="http://img.timeinc.net/time/photoessays/2011/top10_trials/spanish_inquis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0"/>
            <a:ext cx="2924175" cy="3895725"/>
          </a:xfrm>
          <a:prstGeom prst="rect">
            <a:avLst/>
          </a:prstGeom>
          <a:noFill/>
        </p:spPr>
      </p:pic>
      <p:pic>
        <p:nvPicPr>
          <p:cNvPr id="22532" name="Picture 4" descr="http://www.bbc.co.uk/iplayer/images/episode/p003c1bw_640_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2"/>
            <a:ext cx="5715000" cy="3214688"/>
          </a:xfrm>
          <a:prstGeom prst="rect">
            <a:avLst/>
          </a:prstGeom>
          <a:noFill/>
        </p:spPr>
      </p:pic>
      <p:pic>
        <p:nvPicPr>
          <p:cNvPr id="22536" name="Picture 8" descr="http://whgbetc.com/mind/inquisition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0"/>
            <a:ext cx="2076450" cy="3400426"/>
          </a:xfrm>
          <a:prstGeom prst="rect">
            <a:avLst/>
          </a:prstGeom>
          <a:noFill/>
        </p:spPr>
      </p:pic>
      <p:pic>
        <p:nvPicPr>
          <p:cNvPr id="22538" name="Picture 10" descr="http://www.zenzoneforum.com/attachment.php?attachmentid=9967&amp;stc=1&amp;d=13061054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2400"/>
            <a:ext cx="428625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evality.com/images/torture/s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41"/>
            <a:ext cx="24669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dievality.com/images/torture/chair-tor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777711"/>
            <a:ext cx="3214279" cy="241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eawaves.us/na/Inquisitions/vatican29_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51708"/>
            <a:ext cx="4837427" cy="31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eawaves.us/na/Inquisitions/LR%2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26" y="3080359"/>
            <a:ext cx="4341335" cy="37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eawaves.us/na/Inquisitions/vatican29_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43759"/>
            <a:ext cx="43053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seawaves.us/na/Inquisitions/Breast%20Ri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3000"/>
            <a:ext cx="2359844" cy="200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eawaves.us/na/Inquisitions/Iron%20Mai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325027"/>
            <a:ext cx="3291823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eawaves.us/na/Inquisitions/head%20crus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619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eawaves.us/na/Inquisitions/V%20Pe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92" y="-42719"/>
            <a:ext cx="2083107" cy="362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eawaves.us/na/Inquisitions/FO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324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eawaves.us/na/Inquisitions/R%20Pea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52" y="-42719"/>
            <a:ext cx="1656740" cy="362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eawaves.us/na/Inquisitions/vatican29_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2" y="3595035"/>
            <a:ext cx="2934699" cy="327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The Auto-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da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-FÉ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</a:rPr>
              <a:t>A public trial where the accused would be allowed to confess their heresies. 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</a:rPr>
              <a:t>Accused would don a special garment that would indicate fate</a:t>
            </a:r>
          </a:p>
          <a:p>
            <a:pPr lvl="1"/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23554" name="Picture 2" descr="http://t3.gstatic.com/images?q=tbn:ANd9GcQgkO7Nz37C6q1Xm3FQD9ab1arP9DTd5KDVKqcAb6-hleLjz49Y:1.bp.blogspot.com/_IshGQeiyuJw/SUjj0hsQ26I/AAAAAAAAA1o/AxXS9pR5YOQ/s400/San%2BBenito%2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0"/>
            <a:ext cx="2819400" cy="4441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THOSE WHO CONFESSED BEFORE THE TRIAL WORE THE </a:t>
            </a:r>
            <a:r>
              <a:rPr lang="en-US" sz="2400" b="1" i="1" dirty="0" smtClean="0">
                <a:solidFill>
                  <a:schemeClr val="bg1"/>
                </a:solidFill>
                <a:latin typeface="Garamond" pitchFamily="18" charset="0"/>
              </a:rPr>
              <a:t>SAN BENITO</a:t>
            </a:r>
            <a: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</a:b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05792" y="-1879669"/>
            <a:ext cx="133241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en-US" sz="26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sz="26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578" name="Picture 2" descr="http://clio.missouristate.edu/chuchiak/New%20Webpage%20Images/San%20Benito%20Punishmen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2971800" cy="4257675"/>
          </a:xfrm>
          <a:prstGeom prst="rect">
            <a:avLst/>
          </a:prstGeom>
          <a:noFill/>
        </p:spPr>
      </p:pic>
      <p:pic>
        <p:nvPicPr>
          <p:cNvPr id="24579" name="Picture 3" descr="http://clio.missouristate.edu/chuchiak/New%20Webpage%20Images/San%20Benito%20Nu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3095625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THOSE WHO CONFESSED AFTER THEY WERE CONDEMNED WORE THE </a:t>
            </a:r>
            <a:r>
              <a:rPr lang="en-US" sz="2400" b="1" i="1" dirty="0" smtClean="0">
                <a:solidFill>
                  <a:schemeClr val="bg1"/>
                </a:solidFill>
                <a:latin typeface="Garamond" pitchFamily="18" charset="0"/>
              </a:rPr>
              <a:t>FUEGO REVOLTO</a:t>
            </a:r>
            <a: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</a:b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05792" y="-1879669"/>
            <a:ext cx="133241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en-US" sz="26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sz="26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7651" name="Picture 3" descr="http://clio.missouristate.edu/chuchiak/New%20Webpage%20Images/San%20Benito%20wOMA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3067050" cy="4257675"/>
          </a:xfrm>
          <a:prstGeom prst="rect">
            <a:avLst/>
          </a:prstGeom>
          <a:noFill/>
        </p:spPr>
      </p:pic>
      <p:pic>
        <p:nvPicPr>
          <p:cNvPr id="27650" name="Picture 2" descr="http://clio.missouristate.edu/chuchiak/New%20Webpage%20Images/1592%20San%20Beni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3095625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Garamond" pitchFamily="18" charset="0"/>
              </a:rPr>
              <a:t>THOSE CONDEMNED TO DEATH BY BURNING WORE THE </a:t>
            </a:r>
            <a:r>
              <a:rPr lang="en-US" sz="2400" b="1" i="1" dirty="0" smtClean="0">
                <a:solidFill>
                  <a:schemeClr val="bg1"/>
                </a:solidFill>
                <a:latin typeface="Garamond" pitchFamily="18" charset="0"/>
              </a:rPr>
              <a:t>SAMARRA</a:t>
            </a:r>
            <a: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</a:b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05792" y="-1879669"/>
            <a:ext cx="133241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en-US" sz="26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sz="26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627" name="Picture 3" descr="http://clio.missouristate.edu/chuchiak/New%20Webpage%20Images/wOMAN%20sAMARR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2876550" cy="4257675"/>
          </a:xfrm>
          <a:prstGeom prst="rect">
            <a:avLst/>
          </a:prstGeom>
          <a:noFill/>
        </p:spPr>
      </p:pic>
      <p:pic>
        <p:nvPicPr>
          <p:cNvPr id="26626" name="Picture 2" descr="http://clio.missouristate.edu/chuchiak/New%20Webpage%20Images/sAN%20bENITO%20sAMARRA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300990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i="1" dirty="0" smtClean="0">
                <a:solidFill>
                  <a:schemeClr val="bg1"/>
                </a:solidFill>
                <a:latin typeface="Garamond" pitchFamily="18" charset="0"/>
              </a:rPr>
              <a:t>Member of the "Brotherhood of Death" Who Escorted the Condemned to the Stake</a:t>
            </a:r>
            <a: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Garamond" pitchFamily="18" charset="0"/>
              </a:rPr>
            </a:b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05792" y="-1879669"/>
            <a:ext cx="133241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en-US" sz="26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sz="26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602" name="Picture 2" descr="http://clio.missouristate.edu/chuchiak/Brotherhood%20of%20Death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00200"/>
            <a:ext cx="234315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Tribunal del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santo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Oficio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 de la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inquisiciÓn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The inquisition was a papal decree established to ensure the solidity of Catholic orthodoxy in the kingdoms of Spain by the monarchs Ferdinand and Isabella* in 1480 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Muslim and Jewish peoples of Spain were told to convert or leave.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The Spanish Inquisition was meant to enforce this</a:t>
            </a:r>
          </a:p>
          <a:p>
            <a:pPr>
              <a:buNone/>
            </a:pPr>
            <a:endParaRPr lang="en-US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endParaRPr lang="en-US" sz="1800" dirty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endParaRPr lang="en-US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r>
              <a:rPr lang="en-US" sz="21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*The same Isabella that Port Isabel and the Queen Isabella Causeway are named after</a:t>
            </a:r>
            <a:endParaRPr lang="en-US" sz="2100" dirty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Inquisition –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N. A period of prolonged and intense questioning and interrogation </a:t>
            </a:r>
            <a:endParaRPr lang="en-US" sz="3000" dirty="0">
              <a:solidFill>
                <a:schemeClr val="accent2">
                  <a:lumMod val="20000"/>
                  <a:lumOff val="80000"/>
                </a:schemeClr>
              </a:solidFill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Inquisitors were sent out determine if converted Jews and Muslims really were “keeping the faith”</a:t>
            </a:r>
          </a:p>
          <a:p>
            <a:r>
              <a:rPr lang="en-US" sz="3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Also, they were to seek out protestants and those deemed heretics*</a:t>
            </a:r>
          </a:p>
          <a:p>
            <a:r>
              <a:rPr lang="en-US" sz="3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The inquisition process determined to obtain “confessions” of heresy by any means necessary**.</a:t>
            </a:r>
          </a:p>
          <a:p>
            <a:pPr>
              <a:buNone/>
            </a:pP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endParaRPr lang="en-US" sz="2000" dirty="0" smtClean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* Heretic – N. Any person who believed or acted in a way contradictory to the established or orthodox religion (in this case, the Catholic Church)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** Torture was not rampant, but was by no means absent from practice.</a:t>
            </a: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2770" y="2971800"/>
            <a:ext cx="537123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The Inquisitors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Trajan Pro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76200" y="42672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These guys don’t look too threatening</a:t>
            </a: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6019800"/>
            <a:ext cx="2587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…oh, that’s more like it.</a:t>
            </a: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Torture – Eliciting a Confession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Some of the methods of extracting a confession:</a:t>
            </a:r>
          </a:p>
          <a:p>
            <a:pPr lvl="1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Porto or </a:t>
            </a:r>
            <a:r>
              <a:rPr lang="en-US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The Rack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  <a:p>
            <a:pPr lvl="1"/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Strapaddo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 or</a:t>
            </a:r>
            <a:r>
              <a:rPr lang="en-US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 </a:t>
            </a:r>
            <a:r>
              <a:rPr lang="en-US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Garrucha</a:t>
            </a:r>
            <a:endParaRPr lang="en-US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  <a:p>
            <a:pPr lvl="1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Garrote</a:t>
            </a:r>
          </a:p>
          <a:p>
            <a:pPr lvl="1"/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Interrogatorio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mejorado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 del aqua or </a:t>
            </a:r>
            <a:r>
              <a:rPr lang="en-US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Toca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  <a:p>
            <a:pPr lvl="1"/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The Porto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or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 The Rack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Trajan Pro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413634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47625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1600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The Porto or </a:t>
            </a:r>
            <a:r>
              <a:rPr lang="en-US" sz="24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Rack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 was a means of “stretching” a confession out of a person. 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1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Combination of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porto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 and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toca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0306" y="4648200"/>
            <a:ext cx="4863694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72200" y="4343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The radial method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64886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Well, I did stay at a Holiday Inn Express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ipspagnoli.files.wordpress.com/2009/07/strappado-to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725" y="1219200"/>
            <a:ext cx="5248275" cy="53054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The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Strapaddo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or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Grarrucha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Commonly used and </a:t>
            </a:r>
            <a:r>
              <a:rPr lang="en-US" sz="2800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highly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 effective means of torture</a:t>
            </a:r>
          </a:p>
          <a:p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Hands bound behind the back and hoisted off the ground</a:t>
            </a:r>
          </a:p>
          <a:p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Frequently bounced to enhance torture </a:t>
            </a:r>
          </a:p>
          <a:p>
            <a:pPr>
              <a:buNone/>
            </a:pPr>
            <a:endParaRPr lang="en-US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endParaRPr lang="en-US" sz="1800" dirty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endParaRPr lang="en-US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Yes, that is a large weight attached to the foot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Garrote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Used on those who confessed as a means of mercy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Wire or fabric looped around neck, twisted, &amp; tightened until the neck pops</a:t>
            </a:r>
            <a:endParaRPr lang="en-US" dirty="0"/>
          </a:p>
        </p:txBody>
      </p:sp>
      <p:pic>
        <p:nvPicPr>
          <p:cNvPr id="20482" name="Picture 2" descr="http://upload.wikimedia.org/wikipedia/commons/thumb/0/07/Garrote_Dummy.jpg/220px-Garrote_Dum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3124200" cy="45442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0" y="6172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Ye </a:t>
            </a:r>
            <a:r>
              <a:rPr lang="en-US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olde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 chiropractor 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Interrogatorio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Mejorado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 del Agua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 or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Toca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ajan Pro" pitchFamily="18" charset="0"/>
              </a:rPr>
              <a:t>  …………….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</a:rPr>
              <a:t>Otherwise known as water torture or waterboarding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</a:rPr>
              <a:t>Usually performed by placing a cloth over the victim’s face or down the throat and then pouring water on the rag to simulate </a:t>
            </a:r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</a:rPr>
              <a:t>drowning</a:t>
            </a:r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Garamond" pitchFamily="18" charset="0"/>
              </a:rPr>
              <a:t>Highly effective – so much so that it is still used by the CIA and special forces</a:t>
            </a:r>
            <a:endParaRPr lang="en-US" sz="28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21506" name="Picture 2" descr="http://josipdasovic.files.wordpress.com/2008/04/water_to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38862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6324600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ramond" pitchFamily="18" charset="0"/>
              </a:rPr>
              <a:t>Dick Cheney would approve</a:t>
            </a:r>
            <a:endParaRPr lang="en-US" sz="2200" dirty="0">
              <a:solidFill>
                <a:schemeClr val="accent2">
                  <a:lumMod val="20000"/>
                  <a:lumOff val="8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5556</TotalTime>
  <Words>466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Spanish Inquisition</vt:lpstr>
      <vt:lpstr>Tribunal del santo Oficio de la inquisiciÓn</vt:lpstr>
      <vt:lpstr>Inquisition – N. A period of prolonged and intense questioning and interrogation </vt:lpstr>
      <vt:lpstr>The Inquisitors</vt:lpstr>
      <vt:lpstr>Torture – Eliciting a Confession</vt:lpstr>
      <vt:lpstr>The Porto or The Rack</vt:lpstr>
      <vt:lpstr>The Strapaddo or Grarrucha </vt:lpstr>
      <vt:lpstr>Garrote</vt:lpstr>
      <vt:lpstr>Interrogatorio Mejorado del Agua or Toca  …………….</vt:lpstr>
      <vt:lpstr>PowerPoint Presentation</vt:lpstr>
      <vt:lpstr>PowerPoint Presentation</vt:lpstr>
      <vt:lpstr>PowerPoint Presentation</vt:lpstr>
      <vt:lpstr>The Auto-da-FÉ</vt:lpstr>
      <vt:lpstr>THOSE WHO CONFESSED BEFORE THE TRIAL WORE THE SAN BENITO </vt:lpstr>
      <vt:lpstr>THOSE WHO CONFESSED AFTER THEY WERE CONDEMNED WORE THE FUEGO REVOLTO </vt:lpstr>
      <vt:lpstr>THOSE CONDEMNED TO DEATH BY BURNING WORE THE SAMARRA </vt:lpstr>
      <vt:lpstr>Member of the "Brotherhood of Death" Who Escorted the Condemned to the Stake </vt:lpstr>
    </vt:vector>
  </TitlesOfParts>
  <Company>LFCISD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Spanish Inquisition</dc:title>
  <dc:creator>Administrator</dc:creator>
  <cp:lastModifiedBy>Thiesmeyer, Joseph</cp:lastModifiedBy>
  <cp:revision>10</cp:revision>
  <dcterms:created xsi:type="dcterms:W3CDTF">2011-12-01T17:18:40Z</dcterms:created>
  <dcterms:modified xsi:type="dcterms:W3CDTF">2013-04-29T21:06:24Z</dcterms:modified>
</cp:coreProperties>
</file>