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73" r:id="rId2"/>
    <p:sldId id="275" r:id="rId3"/>
    <p:sldId id="279" r:id="rId4"/>
    <p:sldId id="256" r:id="rId5"/>
    <p:sldId id="293" r:id="rId6"/>
    <p:sldId id="257" r:id="rId7"/>
    <p:sldId id="258" r:id="rId8"/>
    <p:sldId id="259" r:id="rId9"/>
    <p:sldId id="260" r:id="rId10"/>
    <p:sldId id="261" r:id="rId11"/>
    <p:sldId id="262" r:id="rId12"/>
    <p:sldId id="263" r:id="rId13"/>
    <p:sldId id="265" r:id="rId14"/>
    <p:sldId id="264" r:id="rId15"/>
    <p:sldId id="266" r:id="rId16"/>
    <p:sldId id="267" r:id="rId17"/>
    <p:sldId id="294" r:id="rId18"/>
    <p:sldId id="269" r:id="rId19"/>
    <p:sldId id="270" r:id="rId20"/>
    <p:sldId id="271" r:id="rId21"/>
    <p:sldId id="272" r:id="rId22"/>
    <p:sldId id="280" r:id="rId23"/>
    <p:sldId id="281" r:id="rId24"/>
    <p:sldId id="282" r:id="rId25"/>
    <p:sldId id="283" r:id="rId26"/>
    <p:sldId id="284" r:id="rId27"/>
    <p:sldId id="285" r:id="rId28"/>
    <p:sldId id="286" r:id="rId29"/>
    <p:sldId id="287" r:id="rId30"/>
    <p:sldId id="289" r:id="rId31"/>
    <p:sldId id="291" r:id="rId32"/>
    <p:sldId id="29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7E066C-0FEE-4716-A2D6-FCB402506825}" type="datetimeFigureOut">
              <a:rPr lang="en-US" smtClean="0"/>
              <a:t>1/14/2015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1E3D6C-DD73-4FB6-BD07-C9C2AF0CA4A2}" type="slidenum">
              <a:rPr lang="en-US" smtClean="0"/>
              <a:t>‹#›</a:t>
            </a:fld>
            <a:endParaRPr lang="en-US"/>
          </a:p>
        </p:txBody>
      </p:sp>
    </p:spTree>
    <p:extLst>
      <p:ext uri="{BB962C8B-B14F-4D97-AF65-F5344CB8AC3E}">
        <p14:creationId xmlns:p14="http://schemas.microsoft.com/office/powerpoint/2010/main" val="3880912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CA902D-2FF4-4713-A2C9-FA334174A7E5}" type="datetimeFigureOut">
              <a:rPr lang="en-US" smtClean="0"/>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04532E-09A9-4FDF-92A7-7DFFA96F74EB}" type="slidenum">
              <a:rPr lang="en-US" smtClean="0"/>
              <a:t>‹#›</a:t>
            </a:fld>
            <a:endParaRPr lang="en-US"/>
          </a:p>
        </p:txBody>
      </p:sp>
    </p:spTree>
    <p:extLst>
      <p:ext uri="{BB962C8B-B14F-4D97-AF65-F5344CB8AC3E}">
        <p14:creationId xmlns:p14="http://schemas.microsoft.com/office/powerpoint/2010/main" val="415396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04532E-09A9-4FDF-92A7-7DFFA96F74EB}" type="slidenum">
              <a:rPr lang="en-US" smtClean="0"/>
              <a:t>16</a:t>
            </a:fld>
            <a:endParaRPr lang="en-US"/>
          </a:p>
        </p:txBody>
      </p:sp>
    </p:spTree>
    <p:extLst>
      <p:ext uri="{BB962C8B-B14F-4D97-AF65-F5344CB8AC3E}">
        <p14:creationId xmlns:p14="http://schemas.microsoft.com/office/powerpoint/2010/main" val="1629329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05C71E-6C70-4213-813D-37E289A850A1}"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186095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5C71E-6C70-4213-813D-37E289A850A1}"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2096652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5C71E-6C70-4213-813D-37E289A850A1}"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324074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5C71E-6C70-4213-813D-37E289A850A1}"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96161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05C71E-6C70-4213-813D-37E289A850A1}"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377529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05C71E-6C70-4213-813D-37E289A850A1}"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163817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05C71E-6C70-4213-813D-37E289A850A1}" type="datetimeFigureOut">
              <a:rPr lang="en-US" smtClean="0"/>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425199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5C71E-6C70-4213-813D-37E289A850A1}" type="datetimeFigureOut">
              <a:rPr lang="en-US" smtClean="0"/>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154735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5C71E-6C70-4213-813D-37E289A850A1}"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165871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5C71E-6C70-4213-813D-37E289A850A1}"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92170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5C71E-6C70-4213-813D-37E289A850A1}"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28BF-37C3-48DF-B2E6-C44248E5F554}" type="slidenum">
              <a:rPr lang="en-US" smtClean="0"/>
              <a:t>‹#›</a:t>
            </a:fld>
            <a:endParaRPr lang="en-US"/>
          </a:p>
        </p:txBody>
      </p:sp>
    </p:spTree>
    <p:extLst>
      <p:ext uri="{BB962C8B-B14F-4D97-AF65-F5344CB8AC3E}">
        <p14:creationId xmlns:p14="http://schemas.microsoft.com/office/powerpoint/2010/main" val="261820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27000">
              <a:schemeClr val="accent1">
                <a:tint val="44500"/>
                <a:satMod val="160000"/>
              </a:schemeClr>
            </a:gs>
            <a:gs pos="100000">
              <a:schemeClr val="accent1">
                <a:tint val="23500"/>
                <a:satMod val="160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5C71E-6C70-4213-813D-37E289A850A1}" type="datetimeFigureOut">
              <a:rPr lang="en-US" smtClean="0"/>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A28BF-37C3-48DF-B2E6-C44248E5F554}" type="slidenum">
              <a:rPr lang="en-US" smtClean="0"/>
              <a:t>‹#›</a:t>
            </a:fld>
            <a:endParaRPr lang="en-US"/>
          </a:p>
        </p:txBody>
      </p:sp>
    </p:spTree>
    <p:extLst>
      <p:ext uri="{BB962C8B-B14F-4D97-AF65-F5344CB8AC3E}">
        <p14:creationId xmlns:p14="http://schemas.microsoft.com/office/powerpoint/2010/main" val="3838043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Hobo Std" pitchFamily="34" charset="0"/>
              </a:rPr>
              <a:t>Literary Analysis</a:t>
            </a:r>
            <a:r>
              <a:rPr lang="en-US" dirty="0" smtClean="0">
                <a:latin typeface="Hobo Std" pitchFamily="34" charset="0"/>
              </a:rPr>
              <a:t/>
            </a:r>
            <a:br>
              <a:rPr lang="en-US" dirty="0" smtClean="0">
                <a:latin typeface="Hobo Std" pitchFamily="34" charset="0"/>
              </a:rPr>
            </a:br>
            <a:r>
              <a:rPr lang="en-US" dirty="0" smtClean="0">
                <a:latin typeface="Hobo Std" pitchFamily="34" charset="0"/>
              </a:rPr>
              <a:t>The Story of an Hour</a:t>
            </a:r>
            <a:endParaRPr lang="en-US" dirty="0">
              <a:latin typeface="Hobo Std" pitchFamily="34" charset="0"/>
            </a:endParaRPr>
          </a:p>
        </p:txBody>
      </p:sp>
      <p:sp>
        <p:nvSpPr>
          <p:cNvPr id="3" name="Content Placeholder 2"/>
          <p:cNvSpPr>
            <a:spLocks noGrp="1"/>
          </p:cNvSpPr>
          <p:nvPr>
            <p:ph idx="1"/>
          </p:nvPr>
        </p:nvSpPr>
        <p:spPr>
          <a:xfrm>
            <a:off x="381000" y="2743200"/>
            <a:ext cx="8229600" cy="3687763"/>
          </a:xfrm>
        </p:spPr>
        <p:txBody>
          <a:bodyPr/>
          <a:lstStyle/>
          <a:p>
            <a:pPr marL="0" indent="0" algn="ctr">
              <a:buNone/>
            </a:pPr>
            <a:r>
              <a:rPr lang="en-US" dirty="0" smtClean="0">
                <a:latin typeface="Hobo Std" pitchFamily="34" charset="0"/>
              </a:rPr>
              <a:t>Thesis Statements, Topic Sentences, Body Paragraphs, Introductions, &amp; Conclusions</a:t>
            </a:r>
            <a:endParaRPr lang="en-US" dirty="0">
              <a:latin typeface="Hobo Std" pitchFamily="34" charset="0"/>
            </a:endParaRPr>
          </a:p>
        </p:txBody>
      </p:sp>
    </p:spTree>
    <p:extLst>
      <p:ext uri="{BB962C8B-B14F-4D97-AF65-F5344CB8AC3E}">
        <p14:creationId xmlns:p14="http://schemas.microsoft.com/office/powerpoint/2010/main" val="348919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1477328"/>
          </a:xfrm>
          <a:prstGeom prst="rect">
            <a:avLst/>
          </a:prstGeom>
          <a:noFill/>
        </p:spPr>
        <p:txBody>
          <a:bodyPr wrap="square" rtlCol="0">
            <a:spAutoFit/>
          </a:bodyPr>
          <a:lstStyle/>
          <a:p>
            <a:r>
              <a:rPr lang="en-US" sz="3000" dirty="0" smtClean="0">
                <a:latin typeface="Hobo Std" pitchFamily="34" charset="0"/>
              </a:rPr>
              <a:t>	One </a:t>
            </a:r>
            <a:r>
              <a:rPr lang="en-US" sz="3000" dirty="0">
                <a:latin typeface="Hobo Std" pitchFamily="34" charset="0"/>
              </a:rPr>
              <a:t>of the ways the author is able to create a theme of freedom is by using dramatic irony.</a:t>
            </a:r>
          </a:p>
        </p:txBody>
      </p:sp>
      <p:sp>
        <p:nvSpPr>
          <p:cNvPr id="2" name="TextBox 1"/>
          <p:cNvSpPr txBox="1"/>
          <p:nvPr/>
        </p:nvSpPr>
        <p:spPr>
          <a:xfrm>
            <a:off x="533400" y="6324600"/>
            <a:ext cx="3385863" cy="369332"/>
          </a:xfrm>
          <a:prstGeom prst="rect">
            <a:avLst/>
          </a:prstGeom>
          <a:noFill/>
        </p:spPr>
        <p:txBody>
          <a:bodyPr wrap="none" rtlCol="0">
            <a:spAutoFit/>
          </a:bodyPr>
          <a:lstStyle/>
          <a:p>
            <a:r>
              <a:rPr lang="en-US" dirty="0" smtClean="0">
                <a:latin typeface="Hobo Std" pitchFamily="34" charset="0"/>
              </a:rPr>
              <a:t>Begin with your topic sentence</a:t>
            </a:r>
            <a:endParaRPr lang="en-US" dirty="0">
              <a:latin typeface="Hobo Std" pitchFamily="34" charset="0"/>
            </a:endParaRPr>
          </a:p>
        </p:txBody>
      </p:sp>
    </p:spTree>
    <p:extLst>
      <p:ext uri="{BB962C8B-B14F-4D97-AF65-F5344CB8AC3E}">
        <p14:creationId xmlns:p14="http://schemas.microsoft.com/office/powerpoint/2010/main" val="2312493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2400657"/>
          </a:xfrm>
          <a:prstGeom prst="rect">
            <a:avLst/>
          </a:prstGeom>
          <a:noFill/>
        </p:spPr>
        <p:txBody>
          <a:bodyPr wrap="square" rtlCol="0">
            <a:spAutoFit/>
          </a:bodyPr>
          <a:lstStyle/>
          <a:p>
            <a:r>
              <a:rPr lang="en-US" sz="3000" dirty="0" smtClean="0">
                <a:latin typeface="Hobo Std" pitchFamily="34" charset="0"/>
              </a:rPr>
              <a:t>	One </a:t>
            </a:r>
            <a:r>
              <a:rPr lang="en-US" sz="3000" dirty="0">
                <a:latin typeface="Hobo Std" pitchFamily="34" charset="0"/>
              </a:rPr>
              <a:t>of the ways the author is able to create a theme of freedom is by using dramatic irony</a:t>
            </a:r>
            <a:r>
              <a:rPr lang="en-US" sz="3000" dirty="0" smtClean="0">
                <a:latin typeface="Hobo Std" pitchFamily="34" charset="0"/>
              </a:rPr>
              <a:t>. </a:t>
            </a:r>
            <a:r>
              <a:rPr lang="en-US" sz="3000" dirty="0" smtClean="0">
                <a:solidFill>
                  <a:srgbClr val="FF0000"/>
                </a:solidFill>
                <a:latin typeface="Hobo Std" pitchFamily="34" charset="0"/>
              </a:rPr>
              <a:t>Dramatic irony occurs when the audience thinks or expects one thing and a character does, thinks, says, or feels another.</a:t>
            </a:r>
            <a:endParaRPr lang="en-US" sz="3000" dirty="0">
              <a:solidFill>
                <a:srgbClr val="FF0000"/>
              </a:solidFill>
              <a:latin typeface="Hobo Std" pitchFamily="34" charset="0"/>
            </a:endParaRPr>
          </a:p>
        </p:txBody>
      </p:sp>
      <p:sp>
        <p:nvSpPr>
          <p:cNvPr id="3" name="TextBox 2"/>
          <p:cNvSpPr txBox="1"/>
          <p:nvPr/>
        </p:nvSpPr>
        <p:spPr>
          <a:xfrm>
            <a:off x="533400" y="6324600"/>
            <a:ext cx="6222986" cy="369332"/>
          </a:xfrm>
          <a:prstGeom prst="rect">
            <a:avLst/>
          </a:prstGeom>
          <a:noFill/>
        </p:spPr>
        <p:txBody>
          <a:bodyPr wrap="none" rtlCol="0">
            <a:spAutoFit/>
          </a:bodyPr>
          <a:lstStyle/>
          <a:p>
            <a:r>
              <a:rPr lang="en-US" dirty="0" smtClean="0">
                <a:latin typeface="Hobo Std" pitchFamily="34" charset="0"/>
              </a:rPr>
              <a:t>Elaborate – Define the literary device: in your own words</a:t>
            </a:r>
            <a:endParaRPr lang="en-US" dirty="0">
              <a:latin typeface="Hobo Std" pitchFamily="34" charset="0"/>
            </a:endParaRPr>
          </a:p>
        </p:txBody>
      </p:sp>
    </p:spTree>
    <p:extLst>
      <p:ext uri="{BB962C8B-B14F-4D97-AF65-F5344CB8AC3E}">
        <p14:creationId xmlns:p14="http://schemas.microsoft.com/office/powerpoint/2010/main" val="2312493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3323987"/>
          </a:xfrm>
          <a:prstGeom prst="rect">
            <a:avLst/>
          </a:prstGeom>
          <a:noFill/>
        </p:spPr>
        <p:txBody>
          <a:bodyPr wrap="square" rtlCol="0">
            <a:spAutoFit/>
          </a:bodyPr>
          <a:lstStyle/>
          <a:p>
            <a:r>
              <a:rPr lang="en-US" sz="3000" dirty="0" smtClean="0">
                <a:latin typeface="Hobo Std" pitchFamily="34" charset="0"/>
              </a:rPr>
              <a:t>	One </a:t>
            </a:r>
            <a:r>
              <a:rPr lang="en-US" sz="3000" dirty="0">
                <a:latin typeface="Hobo Std" pitchFamily="34" charset="0"/>
              </a:rPr>
              <a:t>of the ways the author is able to create a theme of freedom is by using dramatic irony</a:t>
            </a:r>
            <a:r>
              <a:rPr lang="en-US" sz="3000" dirty="0" smtClean="0">
                <a:latin typeface="Hobo Std" pitchFamily="34" charset="0"/>
              </a:rPr>
              <a:t>. Dramatic irony occurs when the audience thinks or expects one thing and a character does, thinks, says, or feels another. </a:t>
            </a:r>
            <a:r>
              <a:rPr lang="en-US" sz="3000" dirty="0" smtClean="0">
                <a:solidFill>
                  <a:srgbClr val="FF0000"/>
                </a:solidFill>
                <a:latin typeface="Hobo Std" pitchFamily="34" charset="0"/>
              </a:rPr>
              <a:t>An example of this occurs when Louise says, “free, free, free!” (Chopin 1).</a:t>
            </a:r>
            <a:endParaRPr lang="en-US" sz="3000" dirty="0">
              <a:solidFill>
                <a:srgbClr val="FF0000"/>
              </a:solidFill>
              <a:latin typeface="Hobo Std" pitchFamily="34" charset="0"/>
            </a:endParaRPr>
          </a:p>
        </p:txBody>
      </p:sp>
      <p:sp>
        <p:nvSpPr>
          <p:cNvPr id="3" name="TextBox 2"/>
          <p:cNvSpPr txBox="1"/>
          <p:nvPr/>
        </p:nvSpPr>
        <p:spPr>
          <a:xfrm>
            <a:off x="0" y="6324600"/>
            <a:ext cx="9144000" cy="323165"/>
          </a:xfrm>
          <a:prstGeom prst="rect">
            <a:avLst/>
          </a:prstGeom>
          <a:noFill/>
        </p:spPr>
        <p:txBody>
          <a:bodyPr wrap="square" rtlCol="0">
            <a:spAutoFit/>
          </a:bodyPr>
          <a:lstStyle/>
          <a:p>
            <a:pPr algn="ctr"/>
            <a:r>
              <a:rPr lang="en-US" sz="1500" dirty="0" smtClean="0">
                <a:latin typeface="Hobo Std" pitchFamily="34" charset="0"/>
              </a:rPr>
              <a:t>Provide evidence from the text – embed quotes – use a parenthetical (author’s last name + pg.#)</a:t>
            </a:r>
            <a:endParaRPr lang="en-US" sz="1500" dirty="0">
              <a:latin typeface="Hobo Std" pitchFamily="34" charset="0"/>
            </a:endParaRPr>
          </a:p>
        </p:txBody>
      </p:sp>
      <p:sp>
        <p:nvSpPr>
          <p:cNvPr id="2" name="Oval 1"/>
          <p:cNvSpPr/>
          <p:nvPr/>
        </p:nvSpPr>
        <p:spPr>
          <a:xfrm>
            <a:off x="5105400" y="6324600"/>
            <a:ext cx="1295400" cy="323165"/>
          </a:xfrm>
          <a:prstGeom prst="ellipse">
            <a:avLst/>
          </a:prstGeom>
          <a:no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2" idx="0"/>
          </p:cNvCxnSpPr>
          <p:nvPr/>
        </p:nvCxnSpPr>
        <p:spPr>
          <a:xfrm flipH="1" flipV="1">
            <a:off x="4724400" y="3657600"/>
            <a:ext cx="1028700" cy="266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41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4708981"/>
          </a:xfrm>
          <a:prstGeom prst="rect">
            <a:avLst/>
          </a:prstGeom>
          <a:noFill/>
        </p:spPr>
        <p:txBody>
          <a:bodyPr wrap="square" rtlCol="0">
            <a:spAutoFit/>
          </a:bodyPr>
          <a:lstStyle/>
          <a:p>
            <a:r>
              <a:rPr lang="en-US" sz="3000" dirty="0" smtClean="0">
                <a:latin typeface="Hobo Std" pitchFamily="34" charset="0"/>
              </a:rPr>
              <a:t>	One </a:t>
            </a:r>
            <a:r>
              <a:rPr lang="en-US" sz="3000" dirty="0">
                <a:latin typeface="Hobo Std" pitchFamily="34" charset="0"/>
              </a:rPr>
              <a:t>of the ways the author is able to create a theme of freedom is by using dramatic irony</a:t>
            </a:r>
            <a:r>
              <a:rPr lang="en-US" sz="3000" dirty="0" smtClean="0">
                <a:latin typeface="Hobo Std" pitchFamily="34" charset="0"/>
              </a:rPr>
              <a:t>. Dramatic irony occurs when the audience thinks or expects one thing and a character does, thinks, says, or feels another. An example of this occurs when Louise says, “free, free, free!” (Chopin 1).  </a:t>
            </a:r>
            <a:r>
              <a:rPr lang="en-US" sz="3000" dirty="0" smtClean="0">
                <a:solidFill>
                  <a:srgbClr val="FF0000"/>
                </a:solidFill>
                <a:latin typeface="Hobo Std" pitchFamily="34" charset="0"/>
              </a:rPr>
              <a:t>The reader expects Louise to be distraught at the loss of her husband, when in fact, she is actually happy about it.  </a:t>
            </a:r>
            <a:endParaRPr lang="en-US" sz="3000" dirty="0">
              <a:solidFill>
                <a:srgbClr val="FF0000"/>
              </a:solidFill>
              <a:latin typeface="Hobo Std" pitchFamily="34" charset="0"/>
            </a:endParaRPr>
          </a:p>
        </p:txBody>
      </p:sp>
      <p:sp>
        <p:nvSpPr>
          <p:cNvPr id="3" name="TextBox 2"/>
          <p:cNvSpPr txBox="1"/>
          <p:nvPr/>
        </p:nvSpPr>
        <p:spPr>
          <a:xfrm>
            <a:off x="533400" y="6324600"/>
            <a:ext cx="2811988" cy="369332"/>
          </a:xfrm>
          <a:prstGeom prst="rect">
            <a:avLst/>
          </a:prstGeom>
          <a:noFill/>
        </p:spPr>
        <p:txBody>
          <a:bodyPr wrap="none" rtlCol="0">
            <a:spAutoFit/>
          </a:bodyPr>
          <a:lstStyle/>
          <a:p>
            <a:r>
              <a:rPr lang="en-US" dirty="0" smtClean="0">
                <a:latin typeface="Hobo Std" pitchFamily="34" charset="0"/>
              </a:rPr>
              <a:t>Add explanation/analysis</a:t>
            </a:r>
            <a:endParaRPr lang="en-US" dirty="0">
              <a:latin typeface="Hobo Std" pitchFamily="34" charset="0"/>
            </a:endParaRPr>
          </a:p>
        </p:txBody>
      </p:sp>
    </p:spTree>
    <p:extLst>
      <p:ext uri="{BB962C8B-B14F-4D97-AF65-F5344CB8AC3E}">
        <p14:creationId xmlns:p14="http://schemas.microsoft.com/office/powerpoint/2010/main" val="19245319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5170646"/>
          </a:xfrm>
          <a:prstGeom prst="rect">
            <a:avLst/>
          </a:prstGeom>
          <a:noFill/>
        </p:spPr>
        <p:txBody>
          <a:bodyPr wrap="square" rtlCol="0">
            <a:spAutoFit/>
          </a:bodyPr>
          <a:lstStyle/>
          <a:p>
            <a:r>
              <a:rPr lang="en-US" sz="3000" dirty="0" smtClean="0">
                <a:latin typeface="Hobo Std" pitchFamily="34" charset="0"/>
              </a:rPr>
              <a:t>	One </a:t>
            </a:r>
            <a:r>
              <a:rPr lang="en-US" sz="3000" dirty="0">
                <a:latin typeface="Hobo Std" pitchFamily="34" charset="0"/>
              </a:rPr>
              <a:t>of the ways the author is able to create a theme of freedom is by using dramatic irony</a:t>
            </a:r>
            <a:r>
              <a:rPr lang="en-US" sz="3000" dirty="0" smtClean="0">
                <a:latin typeface="Hobo Std" pitchFamily="34" charset="0"/>
              </a:rPr>
              <a:t>. Dramatic irony occurs when the audience thinks or expects one thing and a character does, thinks, says, or feels another. An example of this occurs when Louise says, “free, free, free!” (Chopin 1).  The reader expects Louise to be distraught at the loss of her husband, when in fact, she is actually happy about it.  </a:t>
            </a:r>
            <a:r>
              <a:rPr lang="en-US" sz="3000" dirty="0" smtClean="0">
                <a:solidFill>
                  <a:srgbClr val="FF0000"/>
                </a:solidFill>
                <a:latin typeface="Hobo Std" pitchFamily="34" charset="0"/>
              </a:rPr>
              <a:t>Louise is elated because she realizes that she is now free.</a:t>
            </a:r>
            <a:endParaRPr lang="en-US" sz="3000" dirty="0">
              <a:solidFill>
                <a:srgbClr val="FF0000"/>
              </a:solidFill>
              <a:latin typeface="Hobo Std" pitchFamily="34" charset="0"/>
            </a:endParaRPr>
          </a:p>
        </p:txBody>
      </p:sp>
      <p:sp>
        <p:nvSpPr>
          <p:cNvPr id="3" name="TextBox 2"/>
          <p:cNvSpPr txBox="1"/>
          <p:nvPr/>
        </p:nvSpPr>
        <p:spPr>
          <a:xfrm>
            <a:off x="533400" y="6324600"/>
            <a:ext cx="3626314" cy="369332"/>
          </a:xfrm>
          <a:prstGeom prst="rect">
            <a:avLst/>
          </a:prstGeom>
          <a:noFill/>
        </p:spPr>
        <p:txBody>
          <a:bodyPr wrap="none" rtlCol="0">
            <a:spAutoFit/>
          </a:bodyPr>
          <a:lstStyle/>
          <a:p>
            <a:r>
              <a:rPr lang="en-US" dirty="0" smtClean="0">
                <a:latin typeface="Hobo Std" pitchFamily="34" charset="0"/>
              </a:rPr>
              <a:t>Connect to thesis/topic sentence</a:t>
            </a:r>
            <a:endParaRPr lang="en-US" dirty="0">
              <a:latin typeface="Hobo Std" pitchFamily="34" charset="0"/>
            </a:endParaRPr>
          </a:p>
        </p:txBody>
      </p:sp>
    </p:spTree>
    <p:extLst>
      <p:ext uri="{BB962C8B-B14F-4D97-AF65-F5344CB8AC3E}">
        <p14:creationId xmlns:p14="http://schemas.microsoft.com/office/powerpoint/2010/main" val="2136260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Hobo Std" pitchFamily="34" charset="0"/>
              </a:rPr>
              <a:t>Ellipsis &amp; Brackets</a:t>
            </a:r>
            <a:r>
              <a:rPr lang="en-US" sz="700" dirty="0" smtClean="0">
                <a:latin typeface="Hobo Std" pitchFamily="34" charset="0"/>
              </a:rPr>
              <a:t/>
            </a:r>
            <a:br>
              <a:rPr lang="en-US" sz="700" dirty="0" smtClean="0">
                <a:latin typeface="Hobo Std" pitchFamily="34" charset="0"/>
              </a:rPr>
            </a:br>
            <a:r>
              <a:rPr lang="en-US" sz="600" dirty="0" smtClean="0">
                <a:latin typeface="Hobo Std" pitchFamily="34" charset="0"/>
              </a:rPr>
              <a:t/>
            </a:r>
            <a:br>
              <a:rPr lang="en-US" sz="600" dirty="0" smtClean="0">
                <a:latin typeface="Hobo Std" pitchFamily="34" charset="0"/>
              </a:rPr>
            </a:br>
            <a:r>
              <a:rPr lang="en-US" sz="2800" dirty="0" smtClean="0">
                <a:latin typeface="Hobo Std" pitchFamily="34" charset="0"/>
              </a:rPr>
              <a:t>These can be used to help embed your quotes</a:t>
            </a:r>
            <a:endParaRPr lang="en-US" sz="2800" dirty="0">
              <a:latin typeface="Hobo Std"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smtClean="0">
                <a:solidFill>
                  <a:srgbClr val="FF0000"/>
                </a:solidFill>
                <a:latin typeface="Hobo Std" pitchFamily="34" charset="0"/>
              </a:rPr>
              <a:t>Original:</a:t>
            </a:r>
            <a:r>
              <a:rPr lang="en-US" sz="2800" dirty="0" smtClean="0">
                <a:latin typeface="Hobo Std" pitchFamily="34" charset="0"/>
              </a:rPr>
              <a:t>     	</a:t>
            </a:r>
            <a:r>
              <a:rPr lang="en-US" sz="2800" i="1" dirty="0" smtClean="0">
                <a:latin typeface="Hobo Std" pitchFamily="34" charset="0"/>
              </a:rPr>
              <a:t>An </a:t>
            </a:r>
            <a:r>
              <a:rPr lang="en-US" sz="2800" i="1" dirty="0">
                <a:latin typeface="Hobo Std" pitchFamily="34" charset="0"/>
              </a:rPr>
              <a:t>example of situational irony occurs when </a:t>
            </a:r>
            <a:r>
              <a:rPr lang="en-US" sz="2800" i="1" dirty="0" smtClean="0">
                <a:latin typeface="Hobo Std" pitchFamily="34" charset="0"/>
              </a:rPr>
              <a:t>“it was </a:t>
            </a:r>
            <a:r>
              <a:rPr lang="en-US" sz="2800" i="1" dirty="0" err="1" smtClean="0">
                <a:latin typeface="Hobo Std" pitchFamily="34" charset="0"/>
              </a:rPr>
              <a:t>Brently</a:t>
            </a:r>
            <a:r>
              <a:rPr lang="en-US" sz="2800" i="1" dirty="0" smtClean="0">
                <a:latin typeface="Hobo Std" pitchFamily="34" charset="0"/>
              </a:rPr>
              <a:t> Mallard who entered” (Chopin 2) alive.</a:t>
            </a:r>
          </a:p>
          <a:p>
            <a:pPr marL="0" indent="0">
              <a:buNone/>
            </a:pPr>
            <a:r>
              <a:rPr lang="en-US" sz="2800" dirty="0">
                <a:latin typeface="Hobo Std" pitchFamily="34" charset="0"/>
              </a:rPr>
              <a:t>	</a:t>
            </a:r>
            <a:endParaRPr lang="en-US" sz="2800" dirty="0" smtClean="0">
              <a:latin typeface="Hobo Std" pitchFamily="34" charset="0"/>
            </a:endParaRPr>
          </a:p>
          <a:p>
            <a:pPr marL="0" indent="0">
              <a:buNone/>
            </a:pPr>
            <a:endParaRPr lang="en-US" sz="2800" dirty="0">
              <a:latin typeface="Hobo Std" pitchFamily="34" charset="0"/>
            </a:endParaRPr>
          </a:p>
          <a:p>
            <a:pPr marL="0" indent="0">
              <a:buNone/>
            </a:pPr>
            <a:endParaRPr lang="en-US" sz="1200" dirty="0" smtClean="0">
              <a:latin typeface="Hobo Std" pitchFamily="34" charset="0"/>
            </a:endParaRPr>
          </a:p>
          <a:p>
            <a:pPr marL="0" indent="0">
              <a:buNone/>
            </a:pPr>
            <a:r>
              <a:rPr lang="en-US" sz="2800" dirty="0" smtClean="0">
                <a:solidFill>
                  <a:srgbClr val="FF0000"/>
                </a:solidFill>
                <a:latin typeface="Hobo Std" pitchFamily="34" charset="0"/>
              </a:rPr>
              <a:t>Modified:</a:t>
            </a:r>
            <a:r>
              <a:rPr lang="en-US" sz="2800" dirty="0">
                <a:latin typeface="Hobo Std" pitchFamily="34" charset="0"/>
              </a:rPr>
              <a:t>	</a:t>
            </a:r>
            <a:r>
              <a:rPr lang="en-US" sz="2800" i="1" dirty="0" smtClean="0">
                <a:latin typeface="Hobo Std" pitchFamily="34" charset="0"/>
              </a:rPr>
              <a:t>An example of situational irony occurs when “</a:t>
            </a:r>
            <a:r>
              <a:rPr lang="en-US" sz="2800" i="1" dirty="0" err="1" smtClean="0">
                <a:latin typeface="Hobo Std" pitchFamily="34" charset="0"/>
              </a:rPr>
              <a:t>Brently</a:t>
            </a:r>
            <a:r>
              <a:rPr lang="en-US" sz="2800" i="1" dirty="0" smtClean="0">
                <a:latin typeface="Hobo Std" pitchFamily="34" charset="0"/>
              </a:rPr>
              <a:t> Mallard…enter[s]” (Chopin 2) alive.</a:t>
            </a:r>
          </a:p>
          <a:p>
            <a:pPr marL="0" indent="0">
              <a:buNone/>
            </a:pPr>
            <a:endParaRPr lang="en-US" sz="2800" dirty="0">
              <a:latin typeface="Hobo Std" pitchFamily="34" charset="0"/>
            </a:endParaRPr>
          </a:p>
          <a:p>
            <a:pPr marL="0" indent="0">
              <a:buNone/>
            </a:pPr>
            <a:r>
              <a:rPr lang="en-US" sz="2800" dirty="0" smtClean="0">
                <a:latin typeface="Hobo Std" pitchFamily="34" charset="0"/>
              </a:rPr>
              <a:t>… </a:t>
            </a:r>
            <a:r>
              <a:rPr lang="en-US" sz="2800" dirty="0" smtClean="0">
                <a:latin typeface="Hobo Std" pitchFamily="34" charset="0"/>
                <a:sym typeface="Wingdings" pitchFamily="2" charset="2"/>
              </a:rPr>
              <a:t> ellipsis to take away </a:t>
            </a:r>
          </a:p>
          <a:p>
            <a:pPr marL="0" indent="0">
              <a:buNone/>
            </a:pPr>
            <a:r>
              <a:rPr lang="en-US" sz="2800" dirty="0" smtClean="0">
                <a:latin typeface="Hobo Std" pitchFamily="34" charset="0"/>
                <a:sym typeface="Wingdings" pitchFamily="2" charset="2"/>
              </a:rPr>
              <a:t>[ ]  brackets to add or change</a:t>
            </a:r>
            <a:endParaRPr lang="en-US" sz="2800" dirty="0">
              <a:latin typeface="Hobo Std" pitchFamily="34" charset="0"/>
            </a:endParaRPr>
          </a:p>
        </p:txBody>
      </p:sp>
    </p:spTree>
    <p:extLst>
      <p:ext uri="{BB962C8B-B14F-4D97-AF65-F5344CB8AC3E}">
        <p14:creationId xmlns:p14="http://schemas.microsoft.com/office/powerpoint/2010/main" val="2546889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flipV="1">
            <a:off x="0" y="1489509"/>
            <a:ext cx="9144000" cy="2667000"/>
          </a:xfrm>
          <a:prstGeom prst="triangle">
            <a:avLst>
              <a:gd name="adj" fmla="val 49895"/>
            </a:avLst>
          </a:prstGeom>
          <a:solidFill>
            <a:schemeClr val="accent3">
              <a:lumMod val="40000"/>
              <a:lumOff val="6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lgn="ctr">
              <a:buNone/>
            </a:pPr>
            <a:r>
              <a:rPr lang="en-US" sz="2800" dirty="0" smtClean="0">
                <a:latin typeface="Hobo Std" pitchFamily="34" charset="0"/>
              </a:rPr>
              <a:t>General </a:t>
            </a:r>
            <a:r>
              <a:rPr lang="en-US" sz="2800" dirty="0" smtClean="0">
                <a:latin typeface="Hobo Std" pitchFamily="34" charset="0"/>
                <a:sym typeface="Wingdings" pitchFamily="2" charset="2"/>
              </a:rPr>
              <a:t> Specific</a:t>
            </a:r>
          </a:p>
          <a:p>
            <a:pPr marL="0" indent="0" algn="ctr">
              <a:buNone/>
            </a:pPr>
            <a:endParaRPr lang="en-US" sz="2800" dirty="0">
              <a:latin typeface="Hobo Std" pitchFamily="34" charset="0"/>
              <a:sym typeface="Wingdings" pitchFamily="2" charset="2"/>
            </a:endParaRPr>
          </a:p>
          <a:p>
            <a:pPr marL="0" indent="0" algn="ctr">
              <a:buNone/>
            </a:pPr>
            <a:r>
              <a:rPr lang="en-US" sz="2800" dirty="0" smtClean="0">
                <a:latin typeface="Hobo Std" pitchFamily="34" charset="0"/>
                <a:sym typeface="Wingdings" pitchFamily="2" charset="2"/>
              </a:rPr>
              <a:t>Opening  Thesis</a:t>
            </a:r>
            <a:endParaRPr lang="en-US" sz="2800" dirty="0">
              <a:latin typeface="Hobo Std" pitchFamily="34" charset="0"/>
            </a:endParaRPr>
          </a:p>
        </p:txBody>
      </p:sp>
    </p:spTree>
    <p:extLst>
      <p:ext uri="{BB962C8B-B14F-4D97-AF65-F5344CB8AC3E}">
        <p14:creationId xmlns:p14="http://schemas.microsoft.com/office/powerpoint/2010/main" val="198880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lgn="ctr">
              <a:buNone/>
            </a:pPr>
            <a:r>
              <a:rPr lang="en-US" sz="2800" dirty="0" smtClean="0">
                <a:latin typeface="Hobo Std" pitchFamily="34" charset="0"/>
              </a:rPr>
              <a:t>Possible Topics </a:t>
            </a:r>
          </a:p>
          <a:p>
            <a:pPr marL="0" indent="0">
              <a:buNone/>
            </a:pPr>
            <a:endParaRPr lang="en-US" sz="2800" dirty="0" smtClean="0">
              <a:latin typeface="Hobo Std" pitchFamily="34" charset="0"/>
            </a:endParaRPr>
          </a:p>
          <a:p>
            <a:pPr marL="0" indent="0">
              <a:buNone/>
            </a:pPr>
            <a:r>
              <a:rPr lang="en-US" sz="2800" dirty="0" smtClean="0">
                <a:latin typeface="Hobo Std" pitchFamily="34" charset="0"/>
              </a:rPr>
              <a:t>Short Story	   	      </a:t>
            </a:r>
          </a:p>
          <a:p>
            <a:pPr marL="0" indent="0">
              <a:buNone/>
            </a:pPr>
            <a:r>
              <a:rPr lang="en-US" sz="2800" dirty="0" smtClean="0">
                <a:latin typeface="Hobo Std" pitchFamily="34" charset="0"/>
              </a:rPr>
              <a:t>19</a:t>
            </a:r>
            <a:r>
              <a:rPr lang="en-US" sz="2800" baseline="30000" dirty="0" smtClean="0">
                <a:latin typeface="Hobo Std" pitchFamily="34" charset="0"/>
              </a:rPr>
              <a:t>th</a:t>
            </a:r>
            <a:r>
              <a:rPr lang="en-US" sz="2800" dirty="0" smtClean="0">
                <a:latin typeface="Hobo Std" pitchFamily="34" charset="0"/>
              </a:rPr>
              <a:t> Century S.S.	       </a:t>
            </a:r>
          </a:p>
          <a:p>
            <a:pPr marL="0" indent="0">
              <a:buNone/>
            </a:pPr>
            <a:r>
              <a:rPr lang="en-US" sz="2800" dirty="0" smtClean="0">
                <a:latin typeface="Hobo Std" pitchFamily="34" charset="0"/>
              </a:rPr>
              <a:t>American Author        </a:t>
            </a:r>
          </a:p>
          <a:p>
            <a:pPr marL="0" indent="0">
              <a:buNone/>
            </a:pPr>
            <a:r>
              <a:rPr lang="en-US" sz="2800" dirty="0" smtClean="0">
                <a:latin typeface="Hobo Std" pitchFamily="34" charset="0"/>
              </a:rPr>
              <a:t>Feminist Author                </a:t>
            </a:r>
          </a:p>
          <a:p>
            <a:pPr marL="0" indent="0">
              <a:buNone/>
            </a:pPr>
            <a:r>
              <a:rPr lang="en-US" sz="2800" dirty="0" smtClean="0">
                <a:latin typeface="Hobo Std" pitchFamily="34" charset="0"/>
              </a:rPr>
              <a:t>Theme			</a:t>
            </a:r>
          </a:p>
          <a:p>
            <a:pPr marL="0" indent="0" algn="ctr">
              <a:buNone/>
            </a:pPr>
            <a:endParaRPr lang="en-US" sz="2800" dirty="0" smtClean="0">
              <a:latin typeface="Hobo Std" pitchFamily="34" charset="0"/>
            </a:endParaRPr>
          </a:p>
          <a:p>
            <a:pPr marL="0" indent="0" algn="ctr">
              <a:buNone/>
            </a:pPr>
            <a:endParaRPr lang="en-US" sz="2800" dirty="0">
              <a:latin typeface="Hobo Std" pitchFamily="34" charset="0"/>
            </a:endParaRPr>
          </a:p>
        </p:txBody>
      </p:sp>
      <p:sp>
        <p:nvSpPr>
          <p:cNvPr id="4" name="Content Placeholder 2"/>
          <p:cNvSpPr txBox="1">
            <a:spLocks/>
          </p:cNvSpPr>
          <p:nvPr/>
        </p:nvSpPr>
        <p:spPr>
          <a:xfrm>
            <a:off x="457200" y="1600199"/>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2800" dirty="0" smtClean="0">
              <a:latin typeface="Hobo Std" pitchFamily="34" charset="0"/>
            </a:endParaRPr>
          </a:p>
          <a:p>
            <a:pPr marL="0" indent="0">
              <a:buFont typeface="Arial" pitchFamily="34" charset="0"/>
              <a:buNone/>
            </a:pPr>
            <a:endParaRPr lang="en-US" sz="2800" dirty="0" smtClean="0">
              <a:latin typeface="Hobo Std" pitchFamily="34" charset="0"/>
            </a:endParaRPr>
          </a:p>
          <a:p>
            <a:pPr marL="0" indent="0" algn="r">
              <a:buFont typeface="Arial" pitchFamily="34" charset="0"/>
              <a:buNone/>
            </a:pPr>
            <a:r>
              <a:rPr lang="en-US" sz="2800" dirty="0" smtClean="0">
                <a:latin typeface="Hobo Std" pitchFamily="34" charset="0"/>
              </a:rPr>
              <a:t>American S.S.</a:t>
            </a:r>
          </a:p>
          <a:p>
            <a:pPr marL="0" indent="0" algn="r">
              <a:buFont typeface="Arial" pitchFamily="34" charset="0"/>
              <a:buNone/>
            </a:pPr>
            <a:r>
              <a:rPr lang="en-US" sz="2800" dirty="0" smtClean="0">
                <a:latin typeface="Hobo Std" pitchFamily="34" charset="0"/>
              </a:rPr>
              <a:t>Female Author</a:t>
            </a:r>
          </a:p>
          <a:p>
            <a:pPr marL="0" indent="0" algn="r">
              <a:buFont typeface="Arial" pitchFamily="34" charset="0"/>
              <a:buNone/>
            </a:pPr>
            <a:r>
              <a:rPr lang="en-US" sz="2800" dirty="0" smtClean="0">
                <a:latin typeface="Hobo Std" pitchFamily="34" charset="0"/>
              </a:rPr>
              <a:t>American F. Author              </a:t>
            </a:r>
          </a:p>
          <a:p>
            <a:pPr marL="0" indent="0" algn="r">
              <a:buFont typeface="Arial" pitchFamily="34" charset="0"/>
              <a:buNone/>
            </a:pPr>
            <a:r>
              <a:rPr lang="en-US" sz="2800" dirty="0" smtClean="0">
                <a:latin typeface="Hobo Std" pitchFamily="34" charset="0"/>
              </a:rPr>
              <a:t>19</a:t>
            </a:r>
            <a:r>
              <a:rPr lang="en-US" sz="2800" baseline="30000" dirty="0" smtClean="0">
                <a:latin typeface="Hobo Std" pitchFamily="34" charset="0"/>
              </a:rPr>
              <a:t>th</a:t>
            </a:r>
            <a:r>
              <a:rPr lang="en-US" sz="2800" dirty="0" smtClean="0">
                <a:latin typeface="Hobo Std" pitchFamily="34" charset="0"/>
              </a:rPr>
              <a:t> Century Author</a:t>
            </a:r>
          </a:p>
          <a:p>
            <a:pPr marL="0" indent="0" algn="r">
              <a:buFont typeface="Arial" pitchFamily="34" charset="0"/>
              <a:buNone/>
            </a:pPr>
            <a:r>
              <a:rPr lang="en-US" sz="2800" dirty="0" smtClean="0">
                <a:latin typeface="Hobo Std" pitchFamily="34" charset="0"/>
              </a:rPr>
              <a:t>Mini-biography</a:t>
            </a:r>
          </a:p>
          <a:p>
            <a:pPr marL="0" indent="0" algn="ctr">
              <a:buNone/>
            </a:pPr>
            <a:r>
              <a:rPr lang="en-US" sz="2800" dirty="0">
                <a:latin typeface="Hobo Std" pitchFamily="34" charset="0"/>
              </a:rPr>
              <a:t>Gender inequality/oppression</a:t>
            </a:r>
          </a:p>
          <a:p>
            <a:pPr marL="0" indent="0" algn="ctr">
              <a:buFont typeface="Arial" pitchFamily="34" charset="0"/>
              <a:buNone/>
            </a:pPr>
            <a:endParaRPr lang="en-US" sz="2800" dirty="0" smtClean="0">
              <a:latin typeface="Hobo Std" pitchFamily="34" charset="0"/>
            </a:endParaRPr>
          </a:p>
          <a:p>
            <a:pPr marL="0" indent="0" algn="ctr">
              <a:buFont typeface="Arial" pitchFamily="34" charset="0"/>
              <a:buNone/>
            </a:pPr>
            <a:endParaRPr lang="en-US" sz="2800" dirty="0">
              <a:latin typeface="Hobo Std" pitchFamily="34" charset="0"/>
            </a:endParaRPr>
          </a:p>
        </p:txBody>
      </p:sp>
    </p:spTree>
    <p:extLst>
      <p:ext uri="{BB962C8B-B14F-4D97-AF65-F5344CB8AC3E}">
        <p14:creationId xmlns:p14="http://schemas.microsoft.com/office/powerpoint/2010/main" val="755747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American Short Story</a:t>
            </a:r>
          </a:p>
          <a:p>
            <a:pPr marL="0" indent="0">
              <a:buNone/>
            </a:pPr>
            <a:endParaRPr lang="en-US" sz="2800" dirty="0">
              <a:latin typeface="Hobo Std" pitchFamily="34" charset="0"/>
            </a:endParaRPr>
          </a:p>
          <a:p>
            <a:pPr marL="0" indent="0">
              <a:buNone/>
            </a:pPr>
            <a:r>
              <a:rPr lang="en-US" sz="2800" dirty="0" smtClean="0">
                <a:latin typeface="Hobo Std" pitchFamily="34" charset="0"/>
              </a:rPr>
              <a:t>Begin with a blanket (general) statement:</a:t>
            </a:r>
          </a:p>
          <a:p>
            <a:pPr marL="0" indent="0">
              <a:buNone/>
            </a:pPr>
            <a:endParaRPr lang="en-US" sz="2800" dirty="0">
              <a:latin typeface="Hobo Std" pitchFamily="34" charset="0"/>
            </a:endParaRPr>
          </a:p>
          <a:p>
            <a:pPr marL="0" indent="0">
              <a:buNone/>
            </a:pPr>
            <a:r>
              <a:rPr lang="en-US" sz="2800" dirty="0" smtClean="0">
                <a:latin typeface="Hobo Std" pitchFamily="34" charset="0"/>
              </a:rPr>
              <a:t>Ex: </a:t>
            </a:r>
            <a:r>
              <a:rPr lang="en-US" sz="2800" dirty="0" smtClean="0">
                <a:solidFill>
                  <a:srgbClr val="FF0000"/>
                </a:solidFill>
                <a:latin typeface="Hobo Std" pitchFamily="34" charset="0"/>
              </a:rPr>
              <a:t>Much of America’s greatest literature comes in the form of the short story.</a:t>
            </a:r>
            <a:endParaRPr lang="en-US" sz="2800" dirty="0">
              <a:solidFill>
                <a:srgbClr val="FF0000"/>
              </a:solidFill>
              <a:latin typeface="Hobo Std" pitchFamily="34" charset="0"/>
            </a:endParaRPr>
          </a:p>
        </p:txBody>
      </p:sp>
    </p:spTree>
    <p:extLst>
      <p:ext uri="{BB962C8B-B14F-4D97-AF65-F5344CB8AC3E}">
        <p14:creationId xmlns:p14="http://schemas.microsoft.com/office/powerpoint/2010/main" val="2520136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American Short Story</a:t>
            </a:r>
          </a:p>
          <a:p>
            <a:pPr marL="0" indent="0">
              <a:buNone/>
            </a:pPr>
            <a:r>
              <a:rPr lang="en-US" sz="2800" dirty="0" smtClean="0">
                <a:latin typeface="Hobo Std" pitchFamily="34" charset="0"/>
              </a:rPr>
              <a:t>Elaborate:</a:t>
            </a:r>
          </a:p>
          <a:p>
            <a:pPr marL="0" indent="0">
              <a:buNone/>
            </a:pPr>
            <a:r>
              <a:rPr lang="en-US" sz="2800" dirty="0">
                <a:latin typeface="Hobo Std" pitchFamily="34" charset="0"/>
              </a:rPr>
              <a:t>	</a:t>
            </a:r>
            <a:r>
              <a:rPr lang="en-US" sz="2800" dirty="0" smtClean="0">
                <a:latin typeface="Hobo Std" pitchFamily="34" charset="0"/>
              </a:rPr>
              <a:t>Much of America’s greatest literature come in the form of the short story.</a:t>
            </a:r>
            <a:r>
              <a:rPr lang="en-US" sz="2800" dirty="0" smtClean="0">
                <a:solidFill>
                  <a:srgbClr val="FF0000"/>
                </a:solidFill>
                <a:latin typeface="Hobo Std" pitchFamily="34" charset="0"/>
              </a:rPr>
              <a:t> Some of this country’s most respected authors, such as Edgar Allan Poe and Nathaniel Hawthorne, were short story author’s.</a:t>
            </a:r>
            <a:endParaRPr lang="en-US" sz="2800" dirty="0">
              <a:latin typeface="Hobo Std" pitchFamily="34" charset="0"/>
            </a:endParaRPr>
          </a:p>
        </p:txBody>
      </p:sp>
    </p:spTree>
    <p:extLst>
      <p:ext uri="{BB962C8B-B14F-4D97-AF65-F5344CB8AC3E}">
        <p14:creationId xmlns:p14="http://schemas.microsoft.com/office/powerpoint/2010/main" val="2213393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obo Std" pitchFamily="34" charset="0"/>
              </a:rPr>
              <a:t>Thesis Statement</a:t>
            </a:r>
            <a:endParaRPr lang="en-US" dirty="0">
              <a:latin typeface="Hobo Std"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Hobo Std" pitchFamily="34" charset="0"/>
            </a:endParaRPr>
          </a:p>
          <a:p>
            <a:pPr marL="0" indent="0">
              <a:buNone/>
            </a:pPr>
            <a:endParaRPr lang="en-US" dirty="0">
              <a:latin typeface="Hobo Std" pitchFamily="34" charset="0"/>
            </a:endParaRPr>
          </a:p>
          <a:p>
            <a:pPr marL="0" indent="0">
              <a:buNone/>
            </a:pPr>
            <a:r>
              <a:rPr lang="en-US" sz="3000" dirty="0" smtClean="0">
                <a:latin typeface="Hobo Std" pitchFamily="34" charset="0"/>
              </a:rPr>
              <a:t>Thesis statement = An intellectual proposal –</a:t>
            </a:r>
          </a:p>
          <a:p>
            <a:pPr marL="0" indent="0">
              <a:buNone/>
            </a:pPr>
            <a:r>
              <a:rPr lang="en-US" sz="3000" dirty="0">
                <a:latin typeface="Hobo Std" pitchFamily="34" charset="0"/>
              </a:rPr>
              <a:t>	</a:t>
            </a:r>
            <a:r>
              <a:rPr lang="en-US" sz="3000" dirty="0" smtClean="0">
                <a:latin typeface="Hobo Std" pitchFamily="34" charset="0"/>
              </a:rPr>
              <a:t>your argument/position/stance</a:t>
            </a:r>
            <a:endParaRPr lang="en-US" sz="3000" dirty="0">
              <a:latin typeface="Hobo Std" pitchFamily="34" charset="0"/>
            </a:endParaRPr>
          </a:p>
        </p:txBody>
      </p:sp>
    </p:spTree>
    <p:extLst>
      <p:ext uri="{BB962C8B-B14F-4D97-AF65-F5344CB8AC3E}">
        <p14:creationId xmlns:p14="http://schemas.microsoft.com/office/powerpoint/2010/main" val="37235295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American Short Story</a:t>
            </a:r>
          </a:p>
          <a:p>
            <a:pPr marL="0" indent="0">
              <a:buNone/>
            </a:pPr>
            <a:r>
              <a:rPr lang="en-US" sz="2800" dirty="0" smtClean="0">
                <a:latin typeface="Hobo Std" pitchFamily="34" charset="0"/>
              </a:rPr>
              <a:t>Get more specific:</a:t>
            </a:r>
          </a:p>
          <a:p>
            <a:pPr marL="0" indent="0">
              <a:buNone/>
            </a:pPr>
            <a:r>
              <a:rPr lang="en-US" sz="2800" dirty="0">
                <a:latin typeface="Hobo Std" pitchFamily="34" charset="0"/>
              </a:rPr>
              <a:t>	</a:t>
            </a:r>
            <a:r>
              <a:rPr lang="en-US" sz="2800" dirty="0" smtClean="0">
                <a:latin typeface="Hobo Std" pitchFamily="34" charset="0"/>
              </a:rPr>
              <a:t>Much of America’s greatest literature come in the form of the short story.</a:t>
            </a:r>
            <a:r>
              <a:rPr lang="en-US" sz="2800" dirty="0" smtClean="0">
                <a:solidFill>
                  <a:srgbClr val="FF0000"/>
                </a:solidFill>
                <a:latin typeface="Hobo Std" pitchFamily="34" charset="0"/>
              </a:rPr>
              <a:t> </a:t>
            </a:r>
            <a:r>
              <a:rPr lang="en-US" sz="2800" dirty="0" smtClean="0">
                <a:latin typeface="Hobo Std" pitchFamily="34" charset="0"/>
              </a:rPr>
              <a:t>Some of this country’s most respected authors, such as Edgar Allan Poe and Nathaniel Hawthorne, were short story author’s. </a:t>
            </a:r>
            <a:r>
              <a:rPr lang="en-US" sz="2800" dirty="0" smtClean="0">
                <a:solidFill>
                  <a:srgbClr val="FF0000"/>
                </a:solidFill>
                <a:latin typeface="Hobo Std" pitchFamily="34" charset="0"/>
              </a:rPr>
              <a:t>One author that stands out was Kate Chopin, for her focus on strong female characters and individual freedom.</a:t>
            </a:r>
            <a:endParaRPr lang="en-US" sz="2800" dirty="0">
              <a:latin typeface="Hobo Std" pitchFamily="34" charset="0"/>
            </a:endParaRPr>
          </a:p>
        </p:txBody>
      </p:sp>
    </p:spTree>
    <p:extLst>
      <p:ext uri="{BB962C8B-B14F-4D97-AF65-F5344CB8AC3E}">
        <p14:creationId xmlns:p14="http://schemas.microsoft.com/office/powerpoint/2010/main" val="338608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2800" dirty="0" smtClean="0">
                <a:solidFill>
                  <a:schemeClr val="tx2">
                    <a:lumMod val="60000"/>
                    <a:lumOff val="40000"/>
                  </a:schemeClr>
                </a:solidFill>
                <a:latin typeface="Hobo Std" pitchFamily="34" charset="0"/>
              </a:rPr>
              <a:t>American Short Story</a:t>
            </a:r>
          </a:p>
          <a:p>
            <a:pPr marL="0" indent="0">
              <a:buNone/>
            </a:pPr>
            <a:r>
              <a:rPr lang="en-US" sz="2800" dirty="0" smtClean="0">
                <a:latin typeface="Hobo Std" pitchFamily="34" charset="0"/>
              </a:rPr>
              <a:t>Add your thesis:</a:t>
            </a:r>
          </a:p>
          <a:p>
            <a:pPr marL="0" indent="0">
              <a:buNone/>
            </a:pPr>
            <a:r>
              <a:rPr lang="en-US" sz="2800" dirty="0">
                <a:latin typeface="Hobo Std" pitchFamily="34" charset="0"/>
              </a:rPr>
              <a:t>	</a:t>
            </a:r>
            <a:r>
              <a:rPr lang="en-US" sz="2800" dirty="0" smtClean="0">
                <a:latin typeface="Hobo Std" pitchFamily="34" charset="0"/>
              </a:rPr>
              <a:t>Much of America’s greatest literature come in the form of the short story.</a:t>
            </a:r>
            <a:r>
              <a:rPr lang="en-US" sz="2800" dirty="0" smtClean="0">
                <a:solidFill>
                  <a:srgbClr val="FF0000"/>
                </a:solidFill>
                <a:latin typeface="Hobo Std" pitchFamily="34" charset="0"/>
              </a:rPr>
              <a:t> </a:t>
            </a:r>
            <a:r>
              <a:rPr lang="en-US" sz="2800" dirty="0" smtClean="0">
                <a:latin typeface="Hobo Std" pitchFamily="34" charset="0"/>
              </a:rPr>
              <a:t>Some of this country’s most respected authors, such as Edgar Allan Poe and Nathaniel Hawthorne, were short story author’s. One author that stands out was Kate Chopin, for her focus on strong female characters and individual freedom. </a:t>
            </a:r>
            <a:r>
              <a:rPr lang="en-US" sz="2800" dirty="0" smtClean="0">
                <a:solidFill>
                  <a:srgbClr val="FF0000"/>
                </a:solidFill>
                <a:latin typeface="Hobo Std" pitchFamily="34" charset="0"/>
              </a:rPr>
              <a:t>One story in which she is able to create this idea of freedom, through her use of dramatic irony, situational irony, and symbolism, was “The Story of an Hour.”</a:t>
            </a:r>
            <a:endParaRPr lang="en-US" sz="2800" dirty="0">
              <a:latin typeface="Hobo Std" pitchFamily="34" charset="0"/>
            </a:endParaRPr>
          </a:p>
        </p:txBody>
      </p:sp>
    </p:spTree>
    <p:extLst>
      <p:ext uri="{BB962C8B-B14F-4D97-AF65-F5344CB8AC3E}">
        <p14:creationId xmlns:p14="http://schemas.microsoft.com/office/powerpoint/2010/main" val="4213827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19</a:t>
            </a:r>
            <a:r>
              <a:rPr lang="en-US" sz="2800" baseline="30000" dirty="0" smtClean="0">
                <a:solidFill>
                  <a:schemeClr val="tx2">
                    <a:lumMod val="60000"/>
                    <a:lumOff val="40000"/>
                  </a:schemeClr>
                </a:solidFill>
                <a:latin typeface="Hobo Std" pitchFamily="34" charset="0"/>
              </a:rPr>
              <a:t>th</a:t>
            </a:r>
            <a:r>
              <a:rPr lang="en-US" sz="2800" dirty="0" smtClean="0">
                <a:solidFill>
                  <a:schemeClr val="tx2">
                    <a:lumMod val="60000"/>
                    <a:lumOff val="40000"/>
                  </a:schemeClr>
                </a:solidFill>
                <a:latin typeface="Hobo Std" pitchFamily="34" charset="0"/>
              </a:rPr>
              <a:t> Century Short Story</a:t>
            </a:r>
          </a:p>
          <a:p>
            <a:pPr marL="0" indent="0">
              <a:buNone/>
            </a:pPr>
            <a:endParaRPr lang="en-US" sz="2800" dirty="0">
              <a:latin typeface="Hobo Std" pitchFamily="34" charset="0"/>
            </a:endParaRPr>
          </a:p>
          <a:p>
            <a:pPr marL="0" indent="0">
              <a:buNone/>
            </a:pPr>
            <a:r>
              <a:rPr lang="en-US" sz="2800" dirty="0" smtClean="0">
                <a:latin typeface="Hobo Std" pitchFamily="34" charset="0"/>
              </a:rPr>
              <a:t>Begin with a blanket statement:</a:t>
            </a:r>
          </a:p>
          <a:p>
            <a:pPr marL="0" indent="0">
              <a:buNone/>
            </a:pPr>
            <a:endParaRPr lang="en-US" sz="2800" dirty="0">
              <a:latin typeface="Hobo Std" pitchFamily="34" charset="0"/>
            </a:endParaRPr>
          </a:p>
          <a:p>
            <a:pPr marL="0" indent="0">
              <a:buNone/>
            </a:pPr>
            <a:r>
              <a:rPr lang="en-US" sz="2800" dirty="0" smtClean="0">
                <a:latin typeface="Hobo Std" pitchFamily="34" charset="0"/>
              </a:rPr>
              <a:t>Ex: </a:t>
            </a:r>
            <a:r>
              <a:rPr lang="en-US" sz="2800" dirty="0" smtClean="0">
                <a:solidFill>
                  <a:srgbClr val="FF0000"/>
                </a:solidFill>
                <a:latin typeface="Hobo Std" pitchFamily="34" charset="0"/>
              </a:rPr>
              <a:t>A lot of great literature came from the 19</a:t>
            </a:r>
            <a:r>
              <a:rPr lang="en-US" sz="2800" baseline="30000" dirty="0" smtClean="0">
                <a:solidFill>
                  <a:srgbClr val="FF0000"/>
                </a:solidFill>
                <a:latin typeface="Hobo Std" pitchFamily="34" charset="0"/>
              </a:rPr>
              <a:t>th</a:t>
            </a:r>
            <a:r>
              <a:rPr lang="en-US" sz="2800" dirty="0" smtClean="0">
                <a:solidFill>
                  <a:srgbClr val="FF0000"/>
                </a:solidFill>
                <a:latin typeface="Hobo Std" pitchFamily="34" charset="0"/>
              </a:rPr>
              <a:t> century.</a:t>
            </a:r>
            <a:endParaRPr lang="en-US" sz="2800" dirty="0">
              <a:solidFill>
                <a:srgbClr val="FF0000"/>
              </a:solidFill>
              <a:latin typeface="Hobo Std" pitchFamily="34" charset="0"/>
            </a:endParaRPr>
          </a:p>
        </p:txBody>
      </p:sp>
    </p:spTree>
    <p:extLst>
      <p:ext uri="{BB962C8B-B14F-4D97-AF65-F5344CB8AC3E}">
        <p14:creationId xmlns:p14="http://schemas.microsoft.com/office/powerpoint/2010/main" val="2157179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19</a:t>
            </a:r>
            <a:r>
              <a:rPr lang="en-US" sz="2800" baseline="30000" dirty="0" smtClean="0">
                <a:solidFill>
                  <a:schemeClr val="tx2">
                    <a:lumMod val="60000"/>
                    <a:lumOff val="40000"/>
                  </a:schemeClr>
                </a:solidFill>
                <a:latin typeface="Hobo Std" pitchFamily="34" charset="0"/>
              </a:rPr>
              <a:t>th</a:t>
            </a:r>
            <a:r>
              <a:rPr lang="en-US" sz="2800" dirty="0" smtClean="0">
                <a:solidFill>
                  <a:schemeClr val="tx2">
                    <a:lumMod val="60000"/>
                    <a:lumOff val="40000"/>
                  </a:schemeClr>
                </a:solidFill>
                <a:latin typeface="Hobo Std" pitchFamily="34" charset="0"/>
              </a:rPr>
              <a:t> Century Short Story</a:t>
            </a:r>
          </a:p>
          <a:p>
            <a:pPr marL="0" indent="0">
              <a:buNone/>
            </a:pPr>
            <a:r>
              <a:rPr lang="en-US" sz="2800" dirty="0" smtClean="0">
                <a:latin typeface="Hobo Std" pitchFamily="34" charset="0"/>
              </a:rPr>
              <a:t>Elaborate:</a:t>
            </a:r>
          </a:p>
          <a:p>
            <a:pPr marL="0" indent="0">
              <a:buNone/>
            </a:pPr>
            <a:r>
              <a:rPr lang="en-US" sz="2800" dirty="0">
                <a:latin typeface="Hobo Std" pitchFamily="34" charset="0"/>
              </a:rPr>
              <a:t>	A lot of great literature came from the 19</a:t>
            </a:r>
            <a:r>
              <a:rPr lang="en-US" sz="2800" baseline="30000" dirty="0">
                <a:latin typeface="Hobo Std" pitchFamily="34" charset="0"/>
              </a:rPr>
              <a:t>th</a:t>
            </a:r>
            <a:r>
              <a:rPr lang="en-US" sz="2800" dirty="0">
                <a:latin typeface="Hobo Std" pitchFamily="34" charset="0"/>
              </a:rPr>
              <a:t> century</a:t>
            </a:r>
            <a:r>
              <a:rPr lang="en-US" sz="2800" dirty="0" smtClean="0">
                <a:latin typeface="Hobo Std" pitchFamily="34" charset="0"/>
              </a:rPr>
              <a:t>. </a:t>
            </a:r>
            <a:r>
              <a:rPr lang="en-US" sz="2800" dirty="0" smtClean="0">
                <a:solidFill>
                  <a:srgbClr val="FF0000"/>
                </a:solidFill>
                <a:latin typeface="Hobo Std" pitchFamily="34" charset="0"/>
              </a:rPr>
              <a:t>From Edgar Allan Poe to Nathaniel Hawthorne, some of America’s favorite short stories came from this period.</a:t>
            </a:r>
            <a:endParaRPr lang="en-US" sz="2800" dirty="0">
              <a:latin typeface="Hobo Std" pitchFamily="34" charset="0"/>
            </a:endParaRPr>
          </a:p>
        </p:txBody>
      </p:sp>
    </p:spTree>
    <p:extLst>
      <p:ext uri="{BB962C8B-B14F-4D97-AF65-F5344CB8AC3E}">
        <p14:creationId xmlns:p14="http://schemas.microsoft.com/office/powerpoint/2010/main" val="1693069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19</a:t>
            </a:r>
            <a:r>
              <a:rPr lang="en-US" sz="2800" baseline="30000" dirty="0" smtClean="0">
                <a:solidFill>
                  <a:schemeClr val="tx2">
                    <a:lumMod val="60000"/>
                    <a:lumOff val="40000"/>
                  </a:schemeClr>
                </a:solidFill>
                <a:latin typeface="Hobo Std" pitchFamily="34" charset="0"/>
              </a:rPr>
              <a:t>th</a:t>
            </a:r>
            <a:r>
              <a:rPr lang="en-US" sz="2800" dirty="0" smtClean="0">
                <a:solidFill>
                  <a:schemeClr val="tx2">
                    <a:lumMod val="60000"/>
                    <a:lumOff val="40000"/>
                  </a:schemeClr>
                </a:solidFill>
                <a:latin typeface="Hobo Std" pitchFamily="34" charset="0"/>
              </a:rPr>
              <a:t> Century Short Story</a:t>
            </a:r>
          </a:p>
          <a:p>
            <a:pPr marL="0" indent="0">
              <a:buNone/>
            </a:pPr>
            <a:r>
              <a:rPr lang="en-US" sz="2800" dirty="0" smtClean="0">
                <a:latin typeface="Hobo Std" pitchFamily="34" charset="0"/>
              </a:rPr>
              <a:t>Get more specific:</a:t>
            </a:r>
          </a:p>
          <a:p>
            <a:pPr marL="0" indent="0">
              <a:buNone/>
            </a:pPr>
            <a:r>
              <a:rPr lang="en-US" sz="2800" dirty="0">
                <a:latin typeface="Hobo Std" pitchFamily="34" charset="0"/>
              </a:rPr>
              <a:t>	A lot of great literature came from the 19</a:t>
            </a:r>
            <a:r>
              <a:rPr lang="en-US" sz="2800" baseline="30000" dirty="0">
                <a:latin typeface="Hobo Std" pitchFamily="34" charset="0"/>
              </a:rPr>
              <a:t>th</a:t>
            </a:r>
            <a:r>
              <a:rPr lang="en-US" sz="2800" dirty="0">
                <a:latin typeface="Hobo Std" pitchFamily="34" charset="0"/>
              </a:rPr>
              <a:t> century. From Edgar Allan Poe to Nathaniel Hawthorne, some of America’s favorite short stories came from this period</a:t>
            </a:r>
            <a:r>
              <a:rPr lang="en-US" sz="2800" dirty="0" smtClean="0">
                <a:latin typeface="Hobo Std" pitchFamily="34" charset="0"/>
              </a:rPr>
              <a:t>. </a:t>
            </a:r>
            <a:r>
              <a:rPr lang="en-US" sz="2800" dirty="0" smtClean="0">
                <a:solidFill>
                  <a:srgbClr val="FF0000"/>
                </a:solidFill>
                <a:latin typeface="Hobo Std" pitchFamily="34" charset="0"/>
              </a:rPr>
              <a:t>One short story writer from this era was Kate Chopin. Some of her more popular stories include “Desiree’s Baby”, “The Storm”, and “Rip Figs”.</a:t>
            </a:r>
            <a:endParaRPr lang="en-US" sz="2800" dirty="0">
              <a:latin typeface="Hobo Std" pitchFamily="34" charset="0"/>
            </a:endParaRPr>
          </a:p>
        </p:txBody>
      </p:sp>
    </p:spTree>
    <p:extLst>
      <p:ext uri="{BB962C8B-B14F-4D97-AF65-F5344CB8AC3E}">
        <p14:creationId xmlns:p14="http://schemas.microsoft.com/office/powerpoint/2010/main" val="2346693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smtClean="0">
                <a:solidFill>
                  <a:schemeClr val="tx2">
                    <a:lumMod val="60000"/>
                    <a:lumOff val="40000"/>
                  </a:schemeClr>
                </a:solidFill>
                <a:latin typeface="Hobo Std" pitchFamily="34" charset="0"/>
              </a:rPr>
              <a:t>19</a:t>
            </a:r>
            <a:r>
              <a:rPr lang="en-US" sz="2800" baseline="30000" dirty="0" smtClean="0">
                <a:solidFill>
                  <a:schemeClr val="tx2">
                    <a:lumMod val="60000"/>
                    <a:lumOff val="40000"/>
                  </a:schemeClr>
                </a:solidFill>
                <a:latin typeface="Hobo Std" pitchFamily="34" charset="0"/>
              </a:rPr>
              <a:t>th</a:t>
            </a:r>
            <a:r>
              <a:rPr lang="en-US" sz="2800" dirty="0" smtClean="0">
                <a:solidFill>
                  <a:schemeClr val="tx2">
                    <a:lumMod val="60000"/>
                    <a:lumOff val="40000"/>
                  </a:schemeClr>
                </a:solidFill>
                <a:latin typeface="Hobo Std" pitchFamily="34" charset="0"/>
              </a:rPr>
              <a:t> Century Short Story</a:t>
            </a:r>
          </a:p>
          <a:p>
            <a:pPr marL="0" indent="0">
              <a:buNone/>
            </a:pPr>
            <a:r>
              <a:rPr lang="en-US" sz="2800" dirty="0" smtClean="0">
                <a:latin typeface="Hobo Std" pitchFamily="34" charset="0"/>
              </a:rPr>
              <a:t>Add your thesis:</a:t>
            </a:r>
          </a:p>
          <a:p>
            <a:pPr marL="0" indent="0">
              <a:buNone/>
            </a:pPr>
            <a:r>
              <a:rPr lang="en-US" sz="2800" dirty="0">
                <a:latin typeface="Hobo Std" pitchFamily="34" charset="0"/>
              </a:rPr>
              <a:t>	A lot of great literature came from the 19</a:t>
            </a:r>
            <a:r>
              <a:rPr lang="en-US" sz="2800" baseline="30000" dirty="0">
                <a:latin typeface="Hobo Std" pitchFamily="34" charset="0"/>
              </a:rPr>
              <a:t>th</a:t>
            </a:r>
            <a:r>
              <a:rPr lang="en-US" sz="2800" dirty="0">
                <a:latin typeface="Hobo Std" pitchFamily="34" charset="0"/>
              </a:rPr>
              <a:t> century. From Edgar Allan Poe to Nathaniel Hawthorne, some of America’s favorite short stories came from this period. One short story writer from this era was Kate Chopin. Some of her more popular stories include “Desiree’s Baby”, “The Storm”, and “Rip Figs</a:t>
            </a:r>
            <a:r>
              <a:rPr lang="en-US" sz="2800" dirty="0" smtClean="0">
                <a:latin typeface="Hobo Std" pitchFamily="34" charset="0"/>
              </a:rPr>
              <a:t>”. </a:t>
            </a:r>
            <a:r>
              <a:rPr lang="en-US" sz="2800" dirty="0" smtClean="0">
                <a:solidFill>
                  <a:srgbClr val="FF0000"/>
                </a:solidFill>
                <a:latin typeface="Hobo Std" pitchFamily="34" charset="0"/>
              </a:rPr>
              <a:t>“The Story of an Hour” is entertaining because of how the author uses dramatic irony, situational irony, and symbolism.</a:t>
            </a:r>
            <a:endParaRPr lang="en-US" sz="2800" dirty="0">
              <a:latin typeface="Hobo Std" pitchFamily="34" charset="0"/>
            </a:endParaRPr>
          </a:p>
        </p:txBody>
      </p:sp>
    </p:spTree>
    <p:extLst>
      <p:ext uri="{BB962C8B-B14F-4D97-AF65-F5344CB8AC3E}">
        <p14:creationId xmlns:p14="http://schemas.microsoft.com/office/powerpoint/2010/main" val="2911726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Mini Bio</a:t>
            </a:r>
          </a:p>
          <a:p>
            <a:pPr marL="0" indent="0">
              <a:buNone/>
            </a:pPr>
            <a:endParaRPr lang="en-US" sz="2800" dirty="0">
              <a:latin typeface="Hobo Std" pitchFamily="34" charset="0"/>
            </a:endParaRPr>
          </a:p>
          <a:p>
            <a:pPr marL="0" indent="0">
              <a:buNone/>
            </a:pPr>
            <a:r>
              <a:rPr lang="en-US" sz="2800" dirty="0" smtClean="0">
                <a:latin typeface="Hobo Std" pitchFamily="34" charset="0"/>
              </a:rPr>
              <a:t>Begin:</a:t>
            </a:r>
          </a:p>
          <a:p>
            <a:pPr marL="0" indent="0">
              <a:buNone/>
            </a:pPr>
            <a:endParaRPr lang="en-US" sz="2800" dirty="0">
              <a:latin typeface="Hobo Std" pitchFamily="34" charset="0"/>
            </a:endParaRPr>
          </a:p>
          <a:p>
            <a:pPr marL="0" indent="0">
              <a:buNone/>
            </a:pPr>
            <a:r>
              <a:rPr lang="en-US" sz="2800" dirty="0" smtClean="0">
                <a:latin typeface="Hobo Std" pitchFamily="34" charset="0"/>
              </a:rPr>
              <a:t>Ex: </a:t>
            </a:r>
            <a:r>
              <a:rPr lang="en-US" sz="2800" dirty="0" smtClean="0">
                <a:solidFill>
                  <a:srgbClr val="FF0000"/>
                </a:solidFill>
                <a:latin typeface="Hobo Std" pitchFamily="34" charset="0"/>
              </a:rPr>
              <a:t>Kate Chopin was born in St. Louis Missouri in 1850. </a:t>
            </a:r>
            <a:endParaRPr lang="en-US" sz="2800" dirty="0">
              <a:solidFill>
                <a:srgbClr val="FF0000"/>
              </a:solidFill>
              <a:latin typeface="Hobo Std" pitchFamily="34" charset="0"/>
            </a:endParaRPr>
          </a:p>
        </p:txBody>
      </p:sp>
    </p:spTree>
    <p:extLst>
      <p:ext uri="{BB962C8B-B14F-4D97-AF65-F5344CB8AC3E}">
        <p14:creationId xmlns:p14="http://schemas.microsoft.com/office/powerpoint/2010/main" val="4091558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2">
                    <a:lumMod val="60000"/>
                    <a:lumOff val="40000"/>
                  </a:schemeClr>
                </a:solidFill>
                <a:latin typeface="Hobo Std" pitchFamily="34" charset="0"/>
              </a:rPr>
              <a:t>Mini Bio</a:t>
            </a:r>
          </a:p>
          <a:p>
            <a:pPr marL="0" indent="0">
              <a:buNone/>
            </a:pPr>
            <a:r>
              <a:rPr lang="en-US" sz="2800" dirty="0" smtClean="0">
                <a:latin typeface="Hobo Std" pitchFamily="34" charset="0"/>
              </a:rPr>
              <a:t>Continue:</a:t>
            </a:r>
          </a:p>
          <a:p>
            <a:pPr marL="0" indent="0">
              <a:buNone/>
            </a:pPr>
            <a:r>
              <a:rPr lang="en-US" sz="2800" dirty="0">
                <a:latin typeface="Hobo Std" pitchFamily="34" charset="0"/>
              </a:rPr>
              <a:t>	Kate Chopin was born in St. Louis Missouri in 1850. </a:t>
            </a:r>
            <a:r>
              <a:rPr lang="en-US" sz="2800" dirty="0">
                <a:solidFill>
                  <a:srgbClr val="FF0000"/>
                </a:solidFill>
                <a:latin typeface="Hobo Std" pitchFamily="34" charset="0"/>
              </a:rPr>
              <a:t>In 1869, she married her husband Oscar and moved with him to a family plot in New Orleans. </a:t>
            </a:r>
          </a:p>
        </p:txBody>
      </p:sp>
    </p:spTree>
    <p:extLst>
      <p:ext uri="{BB962C8B-B14F-4D97-AF65-F5344CB8AC3E}">
        <p14:creationId xmlns:p14="http://schemas.microsoft.com/office/powerpoint/2010/main" val="254075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a:solidFill>
                  <a:schemeClr val="tx2">
                    <a:lumMod val="60000"/>
                    <a:lumOff val="40000"/>
                  </a:schemeClr>
                </a:solidFill>
                <a:latin typeface="Hobo Std" pitchFamily="34" charset="0"/>
              </a:rPr>
              <a:t>Mini Bio</a:t>
            </a:r>
          </a:p>
          <a:p>
            <a:pPr marL="0" indent="0">
              <a:buNone/>
            </a:pPr>
            <a:r>
              <a:rPr lang="en-US" sz="2800" dirty="0" smtClean="0">
                <a:latin typeface="Hobo Std" pitchFamily="34" charset="0"/>
              </a:rPr>
              <a:t>Add more details and work towards thesis:</a:t>
            </a:r>
          </a:p>
          <a:p>
            <a:pPr marL="0" indent="0">
              <a:buNone/>
            </a:pPr>
            <a:r>
              <a:rPr lang="en-US" sz="2800" dirty="0">
                <a:latin typeface="Hobo Std" pitchFamily="34" charset="0"/>
              </a:rPr>
              <a:t>	Kate Chopin was born in St. Louis Missouri in 1850. In 1869, she married her husband Oscar and moved with him to a family plot in New Orleans. </a:t>
            </a:r>
            <a:r>
              <a:rPr lang="en-US" sz="2800" dirty="0">
                <a:solidFill>
                  <a:srgbClr val="FF0000"/>
                </a:solidFill>
                <a:latin typeface="Hobo Std" pitchFamily="34" charset="0"/>
              </a:rPr>
              <a:t>After he died in 1882, Chopin turned to writing to support her family</a:t>
            </a:r>
            <a:r>
              <a:rPr lang="en-US" sz="2800" dirty="0" smtClean="0">
                <a:solidFill>
                  <a:srgbClr val="FF0000"/>
                </a:solidFill>
                <a:latin typeface="Hobo Std" pitchFamily="34" charset="0"/>
              </a:rPr>
              <a:t>. Some of the more </a:t>
            </a:r>
            <a:r>
              <a:rPr lang="en-US" sz="2800" dirty="0">
                <a:solidFill>
                  <a:srgbClr val="FF0000"/>
                </a:solidFill>
                <a:latin typeface="Hobo Std" pitchFamily="34" charset="0"/>
              </a:rPr>
              <a:t>popular stories </a:t>
            </a:r>
            <a:r>
              <a:rPr lang="en-US" sz="2800" dirty="0" smtClean="0">
                <a:solidFill>
                  <a:srgbClr val="FF0000"/>
                </a:solidFill>
                <a:latin typeface="Hobo Std" pitchFamily="34" charset="0"/>
              </a:rPr>
              <a:t>she wrote include </a:t>
            </a:r>
            <a:r>
              <a:rPr lang="en-US" sz="2800" dirty="0">
                <a:solidFill>
                  <a:srgbClr val="FF0000"/>
                </a:solidFill>
                <a:latin typeface="Hobo Std" pitchFamily="34" charset="0"/>
              </a:rPr>
              <a:t>“Desiree’s Baby”, “The Storm”, and “Rip Figs”. </a:t>
            </a:r>
          </a:p>
        </p:txBody>
      </p:sp>
    </p:spTree>
    <p:extLst>
      <p:ext uri="{BB962C8B-B14F-4D97-AF65-F5344CB8AC3E}">
        <p14:creationId xmlns:p14="http://schemas.microsoft.com/office/powerpoint/2010/main" val="13509087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Introductions</a:t>
            </a:r>
            <a:endParaRPr lang="en-US" sz="2800" dirty="0">
              <a:latin typeface="Hobo Std"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solidFill>
                  <a:schemeClr val="tx2">
                    <a:lumMod val="60000"/>
                    <a:lumOff val="40000"/>
                  </a:schemeClr>
                </a:solidFill>
                <a:latin typeface="Hobo Std" pitchFamily="34" charset="0"/>
              </a:rPr>
              <a:t>Mini Bio</a:t>
            </a:r>
          </a:p>
          <a:p>
            <a:pPr marL="0" indent="0">
              <a:buNone/>
            </a:pPr>
            <a:r>
              <a:rPr lang="en-US" sz="2800" dirty="0" smtClean="0">
                <a:latin typeface="Hobo Std" pitchFamily="34" charset="0"/>
              </a:rPr>
              <a:t>Add your thesis:</a:t>
            </a:r>
          </a:p>
          <a:p>
            <a:pPr marL="0" indent="0">
              <a:buNone/>
            </a:pPr>
            <a:r>
              <a:rPr lang="en-US" sz="2800" dirty="0">
                <a:latin typeface="Hobo Std" pitchFamily="34" charset="0"/>
              </a:rPr>
              <a:t>	Kate Chopin was born in St. Louis Missouri in 1850. In 1869, she married her husband Oscar and moved with him to a family plot in New Orleans. After he died in 1882, Chopin turned to writing to support her family. Some of the more popular stories she wrote include “Desiree’s Baby”, “The Storm”, and “</a:t>
            </a:r>
            <a:r>
              <a:rPr lang="en-US" sz="2800" dirty="0" smtClean="0">
                <a:latin typeface="Hobo Std" pitchFamily="34" charset="0"/>
              </a:rPr>
              <a:t>Ripe </a:t>
            </a:r>
            <a:r>
              <a:rPr lang="en-US" sz="2800" dirty="0">
                <a:latin typeface="Hobo Std" pitchFamily="34" charset="0"/>
              </a:rPr>
              <a:t>Figs”. </a:t>
            </a:r>
            <a:r>
              <a:rPr lang="en-US" sz="2800" dirty="0" smtClean="0">
                <a:solidFill>
                  <a:srgbClr val="FF0000"/>
                </a:solidFill>
                <a:latin typeface="Hobo Std" pitchFamily="34" charset="0"/>
              </a:rPr>
              <a:t>“The Story of an Hour” is entertaining because of how the author uses dramatic irony, situational irony, and symbolism.</a:t>
            </a:r>
            <a:endParaRPr lang="en-US" sz="2800" dirty="0">
              <a:latin typeface="Hobo Std" pitchFamily="34" charset="0"/>
            </a:endParaRPr>
          </a:p>
        </p:txBody>
      </p:sp>
    </p:spTree>
    <p:extLst>
      <p:ext uri="{BB962C8B-B14F-4D97-AF65-F5344CB8AC3E}">
        <p14:creationId xmlns:p14="http://schemas.microsoft.com/office/powerpoint/2010/main" val="2195578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obo Std" pitchFamily="34" charset="0"/>
              </a:rPr>
              <a:t>Thesis Statement</a:t>
            </a:r>
            <a:endParaRPr lang="en-US" dirty="0">
              <a:latin typeface="Hobo Std" pitchFamily="34" charset="0"/>
            </a:endParaRPr>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indent="0" algn="ctr">
              <a:buNone/>
            </a:pPr>
            <a:r>
              <a:rPr lang="en-US" dirty="0" smtClean="0">
                <a:latin typeface="Hobo Std" pitchFamily="34" charset="0"/>
              </a:rPr>
              <a:t>Examples:</a:t>
            </a:r>
          </a:p>
          <a:p>
            <a:pPr marL="0" indent="0">
              <a:buNone/>
            </a:pPr>
            <a:r>
              <a:rPr lang="en-US" dirty="0" smtClean="0">
                <a:latin typeface="Hobo Std" pitchFamily="34" charset="0"/>
              </a:rPr>
              <a:t>Kate Chopin’s “The Story of an Hour” is a good story.</a:t>
            </a:r>
          </a:p>
          <a:p>
            <a:pPr marL="0" indent="0">
              <a:buNone/>
            </a:pPr>
            <a:r>
              <a:rPr lang="en-US" dirty="0">
                <a:latin typeface="Hobo Std" pitchFamily="34" charset="0"/>
              </a:rPr>
              <a:t>Kate Chopin’s “The Story of an Hour” is </a:t>
            </a:r>
            <a:r>
              <a:rPr lang="en-US" dirty="0" smtClean="0">
                <a:latin typeface="Hobo Std" pitchFamily="34" charset="0"/>
              </a:rPr>
              <a:t>an entertaining </a:t>
            </a:r>
            <a:r>
              <a:rPr lang="en-US" dirty="0">
                <a:latin typeface="Hobo Std" pitchFamily="34" charset="0"/>
              </a:rPr>
              <a:t>story.</a:t>
            </a:r>
          </a:p>
          <a:p>
            <a:pPr marL="0" indent="0">
              <a:buNone/>
            </a:pPr>
            <a:r>
              <a:rPr lang="en-US" dirty="0">
                <a:latin typeface="Hobo Std" pitchFamily="34" charset="0"/>
              </a:rPr>
              <a:t>Kate Chopin’s “The Story of an Hour” is </a:t>
            </a:r>
            <a:r>
              <a:rPr lang="en-US" dirty="0" smtClean="0">
                <a:latin typeface="Hobo Std" pitchFamily="34" charset="0"/>
              </a:rPr>
              <a:t>easy to understand.</a:t>
            </a:r>
            <a:endParaRPr lang="en-US" dirty="0">
              <a:latin typeface="Hobo Std" pitchFamily="34" charset="0"/>
            </a:endParaRPr>
          </a:p>
          <a:p>
            <a:pPr marL="0" indent="0">
              <a:buNone/>
            </a:pPr>
            <a:r>
              <a:rPr lang="en-US" dirty="0" smtClean="0">
                <a:latin typeface="Hobo Std" pitchFamily="34" charset="0"/>
              </a:rPr>
              <a:t>Kate Chopin creates a theme of __________ in “The Story of an Hour.”</a:t>
            </a:r>
            <a:endParaRPr lang="en-US" dirty="0">
              <a:latin typeface="Hobo Std" pitchFamily="34" charset="0"/>
            </a:endParaRPr>
          </a:p>
        </p:txBody>
      </p:sp>
    </p:spTree>
    <p:extLst>
      <p:ext uri="{BB962C8B-B14F-4D97-AF65-F5344CB8AC3E}">
        <p14:creationId xmlns:p14="http://schemas.microsoft.com/office/powerpoint/2010/main" val="42312150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457200"/>
          </a:xfrm>
        </p:spPr>
        <p:txBody>
          <a:bodyPr>
            <a:normAutofit fontScale="90000"/>
          </a:bodyPr>
          <a:lstStyle/>
          <a:p>
            <a:r>
              <a:rPr lang="en-US" sz="2800" dirty="0" smtClean="0">
                <a:latin typeface="Hobo Std" pitchFamily="34" charset="0"/>
              </a:rPr>
              <a:t>Some of Kate Chopin’s Stories</a:t>
            </a:r>
            <a:endParaRPr lang="en-US" sz="2800" dirty="0">
              <a:latin typeface="Hobo Std" pitchFamily="34" charset="0"/>
            </a:endParaRPr>
          </a:p>
        </p:txBody>
      </p:sp>
      <p:sp>
        <p:nvSpPr>
          <p:cNvPr id="3" name="Content Placeholder 2"/>
          <p:cNvSpPr>
            <a:spLocks noGrp="1"/>
          </p:cNvSpPr>
          <p:nvPr>
            <p:ph idx="1"/>
          </p:nvPr>
        </p:nvSpPr>
        <p:spPr>
          <a:xfrm>
            <a:off x="457200" y="3657600"/>
            <a:ext cx="8229600" cy="3078163"/>
          </a:xfrm>
        </p:spPr>
        <p:txBody>
          <a:bodyPr>
            <a:normAutofit fontScale="85000" lnSpcReduction="20000"/>
          </a:bodyPr>
          <a:lstStyle/>
          <a:p>
            <a:pPr marL="0" indent="0" algn="ctr">
              <a:buNone/>
            </a:pPr>
            <a:r>
              <a:rPr lang="en-US" sz="2800" dirty="0" smtClean="0">
                <a:latin typeface="Hobo Std" pitchFamily="34" charset="0"/>
              </a:rPr>
              <a:t>“The Story of an Hour”</a:t>
            </a:r>
          </a:p>
          <a:p>
            <a:pPr marL="0" indent="0" algn="ctr">
              <a:buNone/>
            </a:pPr>
            <a:r>
              <a:rPr lang="en-US" sz="2800" dirty="0" smtClean="0">
                <a:latin typeface="Hobo Std" pitchFamily="34" charset="0"/>
              </a:rPr>
              <a:t>“Desiree's Baby”</a:t>
            </a:r>
          </a:p>
          <a:p>
            <a:pPr marL="0" indent="0" algn="ctr">
              <a:buNone/>
            </a:pPr>
            <a:r>
              <a:rPr lang="en-US" sz="2800" dirty="0" smtClean="0">
                <a:latin typeface="Hobo Std" pitchFamily="34" charset="0"/>
              </a:rPr>
              <a:t>“Ripe Figs”</a:t>
            </a:r>
          </a:p>
          <a:p>
            <a:pPr marL="0" indent="0" algn="ctr">
              <a:buNone/>
            </a:pPr>
            <a:r>
              <a:rPr lang="en-US" sz="2800" dirty="0" smtClean="0">
                <a:latin typeface="Hobo Std" pitchFamily="34" charset="0"/>
              </a:rPr>
              <a:t>“The Storm”</a:t>
            </a:r>
          </a:p>
          <a:p>
            <a:pPr marL="0" indent="0" algn="ctr">
              <a:buNone/>
            </a:pPr>
            <a:r>
              <a:rPr lang="en-US" sz="2800" dirty="0" smtClean="0">
                <a:latin typeface="Hobo Std" pitchFamily="34" charset="0"/>
              </a:rPr>
              <a:t>“At the </a:t>
            </a:r>
            <a:r>
              <a:rPr lang="en-US" sz="2800" dirty="0" err="1" smtClean="0">
                <a:latin typeface="Hobo Std" pitchFamily="34" charset="0"/>
              </a:rPr>
              <a:t>Cadian</a:t>
            </a:r>
            <a:r>
              <a:rPr lang="en-US" sz="2800" dirty="0" smtClean="0">
                <a:latin typeface="Hobo Std" pitchFamily="34" charset="0"/>
              </a:rPr>
              <a:t> Ball”</a:t>
            </a:r>
          </a:p>
          <a:p>
            <a:pPr marL="0" indent="0" algn="ctr">
              <a:buNone/>
            </a:pPr>
            <a:r>
              <a:rPr lang="en-US" sz="2800" dirty="0" smtClean="0">
                <a:latin typeface="Hobo Std" pitchFamily="34" charset="0"/>
              </a:rPr>
              <a:t>“A Pair of Silk Stockings”</a:t>
            </a:r>
          </a:p>
          <a:p>
            <a:pPr marL="0" indent="0" algn="ctr">
              <a:buNone/>
            </a:pPr>
            <a:r>
              <a:rPr lang="en-US" sz="2800" dirty="0" smtClean="0">
                <a:latin typeface="Hobo Std" pitchFamily="34" charset="0"/>
              </a:rPr>
              <a:t>“A Respectable Woman”</a:t>
            </a:r>
          </a:p>
          <a:p>
            <a:pPr marL="0" indent="0" algn="ctr">
              <a:buNone/>
            </a:pPr>
            <a:r>
              <a:rPr lang="en-US" sz="2800" u="sng" dirty="0">
                <a:latin typeface="Hobo Std" pitchFamily="34" charset="0"/>
              </a:rPr>
              <a:t>The </a:t>
            </a:r>
            <a:r>
              <a:rPr lang="en-US" sz="2800" u="sng" dirty="0" smtClean="0">
                <a:latin typeface="Hobo Std" pitchFamily="34" charset="0"/>
              </a:rPr>
              <a:t>Awakening</a:t>
            </a:r>
            <a:r>
              <a:rPr lang="en-US" sz="2800" dirty="0" smtClean="0">
                <a:latin typeface="Hobo Std" pitchFamily="34" charset="0"/>
              </a:rPr>
              <a:t>: </a:t>
            </a:r>
            <a:r>
              <a:rPr lang="en-US" sz="2800" dirty="0">
                <a:latin typeface="Hobo Std" pitchFamily="34" charset="0"/>
              </a:rPr>
              <a:t>n</a:t>
            </a:r>
            <a:r>
              <a:rPr lang="en-US" sz="2800" dirty="0" smtClean="0">
                <a:latin typeface="Hobo Std" pitchFamily="34" charset="0"/>
              </a:rPr>
              <a:t>ovel (not a short story)</a:t>
            </a:r>
            <a:endParaRPr lang="en-US" sz="2800" dirty="0">
              <a:latin typeface="Hobo Std" pitchFamily="34" charset="0"/>
            </a:endParaRPr>
          </a:p>
        </p:txBody>
      </p:sp>
      <p:sp>
        <p:nvSpPr>
          <p:cNvPr id="4" name="Content Placeholder 2"/>
          <p:cNvSpPr txBox="1">
            <a:spLocks/>
          </p:cNvSpPr>
          <p:nvPr/>
        </p:nvSpPr>
        <p:spPr>
          <a:xfrm>
            <a:off x="0" y="76200"/>
            <a:ext cx="9144000" cy="27432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Hobo Std" pitchFamily="34" charset="0"/>
              </a:rPr>
              <a:t>Possible Topics </a:t>
            </a:r>
          </a:p>
          <a:p>
            <a:pPr marL="0" indent="0" algn="ctr">
              <a:buNone/>
            </a:pPr>
            <a:endParaRPr lang="en-US" sz="2800" dirty="0">
              <a:latin typeface="Hobo Std" pitchFamily="34" charset="0"/>
            </a:endParaRPr>
          </a:p>
          <a:p>
            <a:pPr marL="0" indent="0" algn="ctr">
              <a:buNone/>
            </a:pPr>
            <a:r>
              <a:rPr lang="en-US" sz="2800" dirty="0">
                <a:latin typeface="Hobo Std" pitchFamily="34" charset="0"/>
              </a:rPr>
              <a:t>Short Story	   	      American S.S.</a:t>
            </a:r>
          </a:p>
          <a:p>
            <a:pPr marL="0" indent="0" algn="ctr">
              <a:buNone/>
            </a:pPr>
            <a:r>
              <a:rPr lang="en-US" sz="2800" dirty="0">
                <a:latin typeface="Hobo Std" pitchFamily="34" charset="0"/>
              </a:rPr>
              <a:t>19</a:t>
            </a:r>
            <a:r>
              <a:rPr lang="en-US" sz="2800" baseline="30000" dirty="0">
                <a:latin typeface="Hobo Std" pitchFamily="34" charset="0"/>
              </a:rPr>
              <a:t>th</a:t>
            </a:r>
            <a:r>
              <a:rPr lang="en-US" sz="2800" dirty="0">
                <a:latin typeface="Hobo Std" pitchFamily="34" charset="0"/>
              </a:rPr>
              <a:t> Century S.S.	       Female Author</a:t>
            </a:r>
          </a:p>
          <a:p>
            <a:pPr marL="0" indent="0" algn="ctr">
              <a:buNone/>
            </a:pPr>
            <a:r>
              <a:rPr lang="en-US" sz="2800" dirty="0" smtClean="0">
                <a:latin typeface="Hobo Std" pitchFamily="34" charset="0"/>
              </a:rPr>
              <a:t>        American </a:t>
            </a:r>
            <a:r>
              <a:rPr lang="en-US" sz="2800" dirty="0">
                <a:latin typeface="Hobo Std" pitchFamily="34" charset="0"/>
              </a:rPr>
              <a:t>Author    </a:t>
            </a:r>
            <a:r>
              <a:rPr lang="en-US" sz="2800" dirty="0" smtClean="0">
                <a:latin typeface="Hobo Std" pitchFamily="34" charset="0"/>
              </a:rPr>
              <a:t>       American </a:t>
            </a:r>
            <a:r>
              <a:rPr lang="en-US" sz="2800" dirty="0">
                <a:latin typeface="Hobo Std" pitchFamily="34" charset="0"/>
              </a:rPr>
              <a:t>F. </a:t>
            </a:r>
            <a:r>
              <a:rPr lang="en-US" sz="2800" dirty="0" smtClean="0">
                <a:latin typeface="Hobo Std" pitchFamily="34" charset="0"/>
              </a:rPr>
              <a:t>Author    </a:t>
            </a:r>
          </a:p>
          <a:p>
            <a:pPr marL="0" indent="0" algn="ctr">
              <a:buNone/>
            </a:pPr>
            <a:r>
              <a:rPr lang="en-US" sz="2800" dirty="0" smtClean="0">
                <a:latin typeface="Hobo Std" pitchFamily="34" charset="0"/>
              </a:rPr>
              <a:t>Feminist Author          19</a:t>
            </a:r>
            <a:r>
              <a:rPr lang="en-US" sz="2800" baseline="30000" dirty="0" smtClean="0">
                <a:latin typeface="Hobo Std" pitchFamily="34" charset="0"/>
              </a:rPr>
              <a:t>th</a:t>
            </a:r>
            <a:r>
              <a:rPr lang="en-US" sz="2800" dirty="0" smtClean="0">
                <a:latin typeface="Hobo Std" pitchFamily="34" charset="0"/>
              </a:rPr>
              <a:t> Century</a:t>
            </a:r>
          </a:p>
          <a:p>
            <a:pPr marL="0" indent="0" algn="ctr">
              <a:buNone/>
            </a:pPr>
            <a:r>
              <a:rPr lang="en-US" sz="2800" dirty="0" smtClean="0">
                <a:latin typeface="Hobo Std" pitchFamily="34" charset="0"/>
              </a:rPr>
              <a:t>    Theme</a:t>
            </a:r>
            <a:r>
              <a:rPr lang="en-US" sz="2800" dirty="0">
                <a:latin typeface="Hobo Std" pitchFamily="34" charset="0"/>
              </a:rPr>
              <a:t>		</a:t>
            </a:r>
            <a:r>
              <a:rPr lang="en-US" sz="2800" dirty="0" smtClean="0">
                <a:latin typeface="Hobo Std" pitchFamily="34" charset="0"/>
              </a:rPr>
              <a:t>         Mini </a:t>
            </a:r>
            <a:r>
              <a:rPr lang="en-US" sz="2800" dirty="0" smtClean="0">
                <a:latin typeface="Hobo Std" pitchFamily="34" charset="0"/>
              </a:rPr>
              <a:t>Biography</a:t>
            </a:r>
          </a:p>
          <a:p>
            <a:pPr marL="0" indent="0" algn="ctr">
              <a:buNone/>
            </a:pPr>
            <a:r>
              <a:rPr lang="en-US" sz="2800" dirty="0" smtClean="0">
                <a:latin typeface="Hobo Std" pitchFamily="34" charset="0"/>
              </a:rPr>
              <a:t>Gender inequality/oppression</a:t>
            </a:r>
            <a:endParaRPr lang="en-US" sz="2800" dirty="0">
              <a:latin typeface="Hobo Std" pitchFamily="34" charset="0"/>
            </a:endParaRPr>
          </a:p>
        </p:txBody>
      </p:sp>
    </p:spTree>
    <p:extLst>
      <p:ext uri="{BB962C8B-B14F-4D97-AF65-F5344CB8AC3E}">
        <p14:creationId xmlns:p14="http://schemas.microsoft.com/office/powerpoint/2010/main" val="34680607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Conclusions</a:t>
            </a:r>
            <a:endParaRPr lang="en-US" sz="2800" dirty="0">
              <a:latin typeface="Hobo Std"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2800" dirty="0" smtClean="0">
                <a:latin typeface="Hobo Std" pitchFamily="34" charset="0"/>
              </a:rPr>
              <a:t>No formula like intro &amp; body paragraphs</a:t>
            </a:r>
          </a:p>
          <a:p>
            <a:pPr marL="0" indent="0">
              <a:buNone/>
            </a:pPr>
            <a:endParaRPr lang="en-US" sz="2800" dirty="0">
              <a:latin typeface="Hobo Std" pitchFamily="34" charset="0"/>
            </a:endParaRPr>
          </a:p>
          <a:p>
            <a:pPr marL="0" indent="0">
              <a:buNone/>
            </a:pPr>
            <a:r>
              <a:rPr lang="en-US" sz="2800" dirty="0" smtClean="0">
                <a:latin typeface="Hobo Std" pitchFamily="34" charset="0"/>
              </a:rPr>
              <a:t>Recap points of essay by restating thesis</a:t>
            </a:r>
          </a:p>
          <a:p>
            <a:pPr marL="0" indent="0">
              <a:buNone/>
            </a:pPr>
            <a:r>
              <a:rPr lang="en-US" sz="2800" dirty="0" smtClean="0">
                <a:latin typeface="Hobo Std" pitchFamily="34" charset="0"/>
              </a:rPr>
              <a:t>Thesis no longer needs to be only one sentence</a:t>
            </a:r>
          </a:p>
          <a:p>
            <a:pPr marL="0" indent="0">
              <a:buNone/>
            </a:pPr>
            <a:endParaRPr lang="en-US" sz="2800" dirty="0">
              <a:latin typeface="Hobo Std" pitchFamily="34" charset="0"/>
            </a:endParaRPr>
          </a:p>
          <a:p>
            <a:pPr marL="0" indent="0">
              <a:buNone/>
            </a:pPr>
            <a:r>
              <a:rPr lang="en-US" sz="2800" dirty="0" smtClean="0">
                <a:latin typeface="Hobo Std" pitchFamily="34" charset="0"/>
              </a:rPr>
              <a:t>Tie back to intro/theme</a:t>
            </a:r>
          </a:p>
          <a:p>
            <a:pPr marL="0" indent="0">
              <a:buNone/>
            </a:pPr>
            <a:endParaRPr lang="en-US" sz="2800" dirty="0">
              <a:latin typeface="Hobo Std" pitchFamily="34" charset="0"/>
            </a:endParaRPr>
          </a:p>
          <a:p>
            <a:pPr marL="0" indent="0">
              <a:buNone/>
            </a:pPr>
            <a:r>
              <a:rPr lang="en-US" sz="2800" dirty="0" smtClean="0">
                <a:latin typeface="Hobo Std" pitchFamily="34" charset="0"/>
              </a:rPr>
              <a:t>End with sense of closure</a:t>
            </a:r>
          </a:p>
          <a:p>
            <a:pPr marL="0" indent="0">
              <a:buNone/>
            </a:pPr>
            <a:r>
              <a:rPr lang="en-US" sz="2800" dirty="0" smtClean="0">
                <a:solidFill>
                  <a:srgbClr val="FF0000"/>
                </a:solidFill>
                <a:latin typeface="Hobo Std" pitchFamily="34" charset="0"/>
              </a:rPr>
              <a:t>NO NEW INFORMATION!!</a:t>
            </a:r>
            <a:endParaRPr lang="en-US" sz="2800" dirty="0">
              <a:solidFill>
                <a:srgbClr val="FF0000"/>
              </a:solidFill>
              <a:latin typeface="Hobo Std" pitchFamily="34" charset="0"/>
            </a:endParaRPr>
          </a:p>
        </p:txBody>
      </p:sp>
    </p:spTree>
    <p:extLst>
      <p:ext uri="{BB962C8B-B14F-4D97-AF65-F5344CB8AC3E}">
        <p14:creationId xmlns:p14="http://schemas.microsoft.com/office/powerpoint/2010/main" val="39366786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Hobo Std" pitchFamily="34" charset="0"/>
              </a:rPr>
              <a:t>Conclusions</a:t>
            </a:r>
            <a:endParaRPr lang="en-US" sz="2800" dirty="0">
              <a:latin typeface="Hobo Std" pitchFamily="34" charset="0"/>
            </a:endParaRPr>
          </a:p>
        </p:txBody>
      </p:sp>
      <p:sp>
        <p:nvSpPr>
          <p:cNvPr id="3" name="Content Placeholder 2"/>
          <p:cNvSpPr>
            <a:spLocks noGrp="1"/>
          </p:cNvSpPr>
          <p:nvPr>
            <p:ph idx="1"/>
          </p:nvPr>
        </p:nvSpPr>
        <p:spPr>
          <a:xfrm>
            <a:off x="457200" y="990600"/>
            <a:ext cx="8229600" cy="5867400"/>
          </a:xfrm>
        </p:spPr>
        <p:txBody>
          <a:bodyPr>
            <a:normAutofit/>
          </a:bodyPr>
          <a:lstStyle/>
          <a:p>
            <a:pPr marL="0" indent="0">
              <a:buNone/>
            </a:pPr>
            <a:r>
              <a:rPr lang="en-US" sz="2400" dirty="0" smtClean="0">
                <a:solidFill>
                  <a:schemeClr val="tx2">
                    <a:lumMod val="60000"/>
                    <a:lumOff val="40000"/>
                  </a:schemeClr>
                </a:solidFill>
                <a:latin typeface="Hobo Std" pitchFamily="34" charset="0"/>
              </a:rPr>
              <a:t>Mini Bio</a:t>
            </a:r>
          </a:p>
          <a:p>
            <a:pPr marL="0" indent="0">
              <a:buNone/>
            </a:pPr>
            <a:r>
              <a:rPr lang="en-US" sz="2400" dirty="0">
                <a:latin typeface="Hobo Std" pitchFamily="34" charset="0"/>
              </a:rPr>
              <a:t>	</a:t>
            </a:r>
            <a:r>
              <a:rPr lang="en-US" sz="2400" dirty="0" smtClean="0">
                <a:latin typeface="Hobo Std" pitchFamily="34" charset="0"/>
              </a:rPr>
              <a:t>Even with the hardships she faced, Chopin was able to create some great stories. Through her use of certain elements such as dramatic irony, situational irony, and symbolism, she was able to make this story entertaining. </a:t>
            </a:r>
            <a:r>
              <a:rPr lang="en-US" sz="2400" dirty="0">
                <a:latin typeface="Hobo Std" pitchFamily="34" charset="0"/>
              </a:rPr>
              <a:t>Kate Chopin’s body of work was extensive, but “The Story of an Hour” was one of the most memorable. </a:t>
            </a:r>
            <a:endParaRPr lang="en-US" sz="2400" dirty="0" smtClean="0">
              <a:latin typeface="Hobo Std" pitchFamily="34" charset="0"/>
            </a:endParaRPr>
          </a:p>
          <a:p>
            <a:pPr marL="0" indent="0">
              <a:buNone/>
            </a:pPr>
            <a:r>
              <a:rPr lang="en-US" sz="2400" dirty="0" smtClean="0">
                <a:solidFill>
                  <a:schemeClr val="tx2">
                    <a:lumMod val="60000"/>
                    <a:lumOff val="40000"/>
                  </a:schemeClr>
                </a:solidFill>
                <a:latin typeface="Hobo Std" pitchFamily="34" charset="0"/>
              </a:rPr>
              <a:t>American SS</a:t>
            </a:r>
          </a:p>
          <a:p>
            <a:pPr marL="0" indent="0">
              <a:buNone/>
            </a:pPr>
            <a:r>
              <a:rPr lang="en-US" sz="2400" dirty="0" smtClean="0">
                <a:latin typeface="Hobo Std" pitchFamily="34" charset="0"/>
              </a:rPr>
              <a:t>	While not being one of the major authors like Hawthorne or Poe, Chopin was able make a name for herself through her powerful stories. Through her use of various ironies like dramatic and situational, she keeps readers on their toes. Her use of symbolism embodied a theme of freedom in her strong female characters. Kate Chopin will stand out as one of America’s great writers.</a:t>
            </a:r>
            <a:endParaRPr lang="en-US" sz="2400" dirty="0">
              <a:latin typeface="Hobo Std" pitchFamily="34" charset="0"/>
            </a:endParaRPr>
          </a:p>
          <a:p>
            <a:pPr marL="0" indent="0">
              <a:buNone/>
            </a:pPr>
            <a:endParaRPr lang="en-US" sz="2800" dirty="0">
              <a:latin typeface="Hobo Std" pitchFamily="34" charset="0"/>
            </a:endParaRPr>
          </a:p>
        </p:txBody>
      </p:sp>
      <p:sp>
        <p:nvSpPr>
          <p:cNvPr id="4" name="TextBox 3"/>
          <p:cNvSpPr txBox="1"/>
          <p:nvPr/>
        </p:nvSpPr>
        <p:spPr>
          <a:xfrm>
            <a:off x="6334432" y="0"/>
            <a:ext cx="2819400" cy="914400"/>
          </a:xfrm>
          <a:prstGeom prst="rect">
            <a:avLst/>
          </a:prstGeom>
          <a:noFill/>
        </p:spPr>
        <p:txBody>
          <a:bodyPr wrap="square" rtlCol="0">
            <a:spAutoFit/>
          </a:bodyPr>
          <a:lstStyle/>
          <a:p>
            <a:pPr algn="r"/>
            <a:r>
              <a:rPr lang="en-US" dirty="0" smtClean="0">
                <a:solidFill>
                  <a:srgbClr val="FF0000"/>
                </a:solidFill>
                <a:latin typeface="Hobo Std" pitchFamily="34" charset="0"/>
              </a:rPr>
              <a:t>These are matched with the introduction examples from earlier</a:t>
            </a:r>
            <a:endParaRPr lang="en-US" dirty="0">
              <a:solidFill>
                <a:srgbClr val="FF0000"/>
              </a:solidFill>
              <a:latin typeface="Hobo Std" pitchFamily="34" charset="0"/>
            </a:endParaRPr>
          </a:p>
        </p:txBody>
      </p:sp>
    </p:spTree>
    <p:extLst>
      <p:ext uri="{BB962C8B-B14F-4D97-AF65-F5344CB8AC3E}">
        <p14:creationId xmlns:p14="http://schemas.microsoft.com/office/powerpoint/2010/main" val="668654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1938992"/>
          </a:xfrm>
          <a:prstGeom prst="rect">
            <a:avLst/>
          </a:prstGeom>
          <a:noFill/>
        </p:spPr>
        <p:txBody>
          <a:bodyPr wrap="square" rtlCol="0">
            <a:spAutoFit/>
          </a:bodyPr>
          <a:lstStyle/>
          <a:p>
            <a:r>
              <a:rPr lang="en-US" sz="3000" dirty="0">
                <a:latin typeface="Hobo Std" pitchFamily="34" charset="0"/>
              </a:rPr>
              <a:t>Kate Chopin is able to create a theme of freedom in her </a:t>
            </a:r>
            <a:r>
              <a:rPr lang="en-US" sz="3000" dirty="0" smtClean="0">
                <a:latin typeface="Hobo Std" pitchFamily="34" charset="0"/>
              </a:rPr>
              <a:t>story, </a:t>
            </a:r>
            <a:r>
              <a:rPr lang="en-US" sz="3000" dirty="0">
                <a:latin typeface="Hobo Std" pitchFamily="34" charset="0"/>
              </a:rPr>
              <a:t>“The Story of an Hour</a:t>
            </a:r>
            <a:r>
              <a:rPr lang="en-US" sz="3000" dirty="0" smtClean="0">
                <a:latin typeface="Hobo Std" pitchFamily="34" charset="0"/>
              </a:rPr>
              <a:t>”, </a:t>
            </a:r>
            <a:r>
              <a:rPr lang="en-US" sz="3000" dirty="0">
                <a:latin typeface="Hobo Std" pitchFamily="34" charset="0"/>
              </a:rPr>
              <a:t>by using dramatic irony, situational irony, and symbolism.</a:t>
            </a:r>
          </a:p>
        </p:txBody>
      </p:sp>
    </p:spTree>
    <p:extLst>
      <p:ext uri="{BB962C8B-B14F-4D97-AF65-F5344CB8AC3E}">
        <p14:creationId xmlns:p14="http://schemas.microsoft.com/office/powerpoint/2010/main" val="406521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Hobo Std" pitchFamily="34" charset="0"/>
              </a:rPr>
              <a:t>Using your thesis to create topic sentences</a:t>
            </a:r>
            <a:endParaRPr lang="en-US" sz="3200" dirty="0"/>
          </a:p>
        </p:txBody>
      </p:sp>
      <p:sp>
        <p:nvSpPr>
          <p:cNvPr id="3" name="Content Placeholder 2"/>
          <p:cNvSpPr>
            <a:spLocks noGrp="1"/>
          </p:cNvSpPr>
          <p:nvPr>
            <p:ph idx="1"/>
          </p:nvPr>
        </p:nvSpPr>
        <p:spPr>
          <a:xfrm>
            <a:off x="457200" y="2971800"/>
            <a:ext cx="8229600" cy="3154363"/>
          </a:xfrm>
        </p:spPr>
        <p:txBody>
          <a:bodyPr/>
          <a:lstStyle/>
          <a:p>
            <a:pPr marL="0" indent="0" algn="ctr">
              <a:buNone/>
            </a:pPr>
            <a:r>
              <a:rPr lang="en-US" dirty="0" smtClean="0">
                <a:latin typeface="Hobo Std" pitchFamily="34" charset="0"/>
              </a:rPr>
              <a:t>Each body paragraph will begin with a topic sentence. </a:t>
            </a:r>
          </a:p>
          <a:p>
            <a:pPr marL="0" indent="0" algn="ctr">
              <a:buNone/>
            </a:pPr>
            <a:endParaRPr lang="en-US" dirty="0">
              <a:latin typeface="Hobo Std" pitchFamily="34" charset="0"/>
            </a:endParaRPr>
          </a:p>
          <a:p>
            <a:pPr marL="0" indent="0" algn="ctr">
              <a:buNone/>
            </a:pPr>
            <a:endParaRPr lang="en-US" dirty="0" smtClean="0">
              <a:latin typeface="Hobo Std" pitchFamily="34" charset="0"/>
            </a:endParaRPr>
          </a:p>
          <a:p>
            <a:pPr marL="0" indent="0" algn="ctr">
              <a:buNone/>
            </a:pPr>
            <a:endParaRPr lang="en-US" dirty="0">
              <a:latin typeface="Hobo Std" pitchFamily="34" charset="0"/>
            </a:endParaRPr>
          </a:p>
          <a:p>
            <a:pPr marL="0" indent="0" algn="r">
              <a:buNone/>
            </a:pPr>
            <a:r>
              <a:rPr lang="en-US" sz="1400" dirty="0" smtClean="0">
                <a:latin typeface="Hobo Std" pitchFamily="34" charset="0"/>
              </a:rPr>
              <a:t>*these are very simple examples</a:t>
            </a:r>
            <a:endParaRPr lang="en-US" sz="1400" dirty="0"/>
          </a:p>
        </p:txBody>
      </p:sp>
    </p:spTree>
    <p:extLst>
      <p:ext uri="{BB962C8B-B14F-4D97-AF65-F5344CB8AC3E}">
        <p14:creationId xmlns:p14="http://schemas.microsoft.com/office/powerpoint/2010/main" val="3927084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3785652"/>
          </a:xfrm>
          <a:prstGeom prst="rect">
            <a:avLst/>
          </a:prstGeom>
          <a:noFill/>
        </p:spPr>
        <p:txBody>
          <a:bodyPr wrap="square" rtlCol="0">
            <a:spAutoFit/>
          </a:bodyPr>
          <a:lstStyle/>
          <a:p>
            <a:r>
              <a:rPr lang="en-US" sz="3000" i="1" dirty="0">
                <a:latin typeface="Hobo Std" pitchFamily="34" charset="0"/>
              </a:rPr>
              <a:t>Kate Chopin is able to create a theme of freedom in her story, “The Story of an Hour</a:t>
            </a:r>
            <a:r>
              <a:rPr lang="en-US" sz="3000" i="1" dirty="0" smtClean="0">
                <a:latin typeface="Hobo Std" pitchFamily="34" charset="0"/>
              </a:rPr>
              <a:t>”, </a:t>
            </a:r>
            <a:r>
              <a:rPr lang="en-US" sz="3000" i="1" dirty="0">
                <a:latin typeface="Hobo Std" pitchFamily="34" charset="0"/>
              </a:rPr>
              <a:t>by using dramatic irony, situational irony, and </a:t>
            </a:r>
            <a:r>
              <a:rPr lang="en-US" sz="3000" i="1" dirty="0" smtClean="0">
                <a:latin typeface="Hobo Std" pitchFamily="34" charset="0"/>
              </a:rPr>
              <a:t>symbolism.</a:t>
            </a:r>
          </a:p>
          <a:p>
            <a:endParaRPr lang="en-US" sz="3000" dirty="0" smtClean="0">
              <a:latin typeface="Hobo Std" pitchFamily="34" charset="0"/>
            </a:endParaRPr>
          </a:p>
          <a:p>
            <a:r>
              <a:rPr lang="en-US" sz="3000" dirty="0">
                <a:solidFill>
                  <a:srgbClr val="FF0000"/>
                </a:solidFill>
                <a:latin typeface="Hobo Std" pitchFamily="34" charset="0"/>
              </a:rPr>
              <a:t>One of the ways the author is able to create a theme of freedom is by using dramatic irony. </a:t>
            </a:r>
          </a:p>
          <a:p>
            <a:endParaRPr lang="en-US" sz="3000" dirty="0" smtClean="0">
              <a:latin typeface="Hobo Std" pitchFamily="34" charset="0"/>
            </a:endParaRPr>
          </a:p>
        </p:txBody>
      </p:sp>
    </p:spTree>
    <p:extLst>
      <p:ext uri="{BB962C8B-B14F-4D97-AF65-F5344CB8AC3E}">
        <p14:creationId xmlns:p14="http://schemas.microsoft.com/office/powerpoint/2010/main" val="1808815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5693866"/>
          </a:xfrm>
          <a:prstGeom prst="rect">
            <a:avLst/>
          </a:prstGeom>
          <a:noFill/>
        </p:spPr>
        <p:txBody>
          <a:bodyPr wrap="square" rtlCol="0">
            <a:spAutoFit/>
          </a:bodyPr>
          <a:lstStyle/>
          <a:p>
            <a:r>
              <a:rPr lang="en-US" sz="3000" i="1" dirty="0">
                <a:latin typeface="Hobo Std" pitchFamily="34" charset="0"/>
              </a:rPr>
              <a:t>Kate Chopin is able to create a theme of freedom in her story, “The Story of an Hour</a:t>
            </a:r>
            <a:r>
              <a:rPr lang="en-US" sz="3000" i="1" dirty="0" smtClean="0">
                <a:latin typeface="Hobo Std" pitchFamily="34" charset="0"/>
              </a:rPr>
              <a:t>”, </a:t>
            </a:r>
            <a:r>
              <a:rPr lang="en-US" sz="3000" i="1" dirty="0">
                <a:latin typeface="Hobo Std" pitchFamily="34" charset="0"/>
              </a:rPr>
              <a:t>by using dramatic irony, situational irony, and </a:t>
            </a:r>
            <a:r>
              <a:rPr lang="en-US" sz="3000" i="1" dirty="0" smtClean="0">
                <a:latin typeface="Hobo Std" pitchFamily="34" charset="0"/>
              </a:rPr>
              <a:t>symbolism.</a:t>
            </a:r>
          </a:p>
          <a:p>
            <a:endParaRPr lang="en-US" sz="3000" dirty="0" smtClean="0">
              <a:latin typeface="Hobo Std" pitchFamily="34" charset="0"/>
            </a:endParaRPr>
          </a:p>
          <a:p>
            <a:r>
              <a:rPr lang="en-US" sz="3000" dirty="0">
                <a:latin typeface="Hobo Std" pitchFamily="34" charset="0"/>
              </a:rPr>
              <a:t>One of the ways the author is able to create a theme of freedom is by using dramatic irony</a:t>
            </a:r>
            <a:r>
              <a:rPr lang="en-US" sz="3000" dirty="0" smtClean="0">
                <a:latin typeface="Hobo Std" pitchFamily="34" charset="0"/>
              </a:rPr>
              <a:t>.</a:t>
            </a:r>
          </a:p>
          <a:p>
            <a:endParaRPr lang="en-US" sz="3000" dirty="0">
              <a:latin typeface="Hobo Std" pitchFamily="34" charset="0"/>
            </a:endParaRPr>
          </a:p>
          <a:p>
            <a:r>
              <a:rPr lang="en-US" sz="3000" dirty="0">
                <a:solidFill>
                  <a:srgbClr val="FF0000"/>
                </a:solidFill>
                <a:latin typeface="Hobo Std" pitchFamily="34" charset="0"/>
              </a:rPr>
              <a:t>Another way that the author is able to create a theme of freedom is by using </a:t>
            </a:r>
            <a:r>
              <a:rPr lang="en-US" sz="3000" dirty="0" smtClean="0">
                <a:solidFill>
                  <a:srgbClr val="FF0000"/>
                </a:solidFill>
                <a:latin typeface="Hobo Std" pitchFamily="34" charset="0"/>
              </a:rPr>
              <a:t>situational irony.</a:t>
            </a:r>
            <a:endParaRPr lang="en-US" sz="3000" dirty="0">
              <a:solidFill>
                <a:srgbClr val="FF0000"/>
              </a:solidFill>
              <a:latin typeface="Hobo Std" pitchFamily="34" charset="0"/>
            </a:endParaRPr>
          </a:p>
          <a:p>
            <a:r>
              <a:rPr lang="en-US" sz="3000" dirty="0" smtClean="0">
                <a:latin typeface="Hobo Std" pitchFamily="34" charset="0"/>
              </a:rPr>
              <a:t> </a:t>
            </a:r>
            <a:endParaRPr lang="en-US" sz="3000" dirty="0">
              <a:latin typeface="Hobo Std" pitchFamily="34" charset="0"/>
            </a:endParaRPr>
          </a:p>
          <a:p>
            <a:endParaRPr lang="en-US" sz="3000" dirty="0" smtClean="0">
              <a:latin typeface="Hobo Std" pitchFamily="34" charset="0"/>
            </a:endParaRPr>
          </a:p>
        </p:txBody>
      </p:sp>
    </p:spTree>
    <p:extLst>
      <p:ext uri="{BB962C8B-B14F-4D97-AF65-F5344CB8AC3E}">
        <p14:creationId xmlns:p14="http://schemas.microsoft.com/office/powerpoint/2010/main" val="4258398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6093976"/>
          </a:xfrm>
          <a:prstGeom prst="rect">
            <a:avLst/>
          </a:prstGeom>
          <a:noFill/>
        </p:spPr>
        <p:txBody>
          <a:bodyPr wrap="square" rtlCol="0">
            <a:spAutoFit/>
          </a:bodyPr>
          <a:lstStyle/>
          <a:p>
            <a:r>
              <a:rPr lang="en-US" sz="3000" i="1" dirty="0">
                <a:latin typeface="Hobo Std" pitchFamily="34" charset="0"/>
              </a:rPr>
              <a:t>Kate Chopin is able to create a theme of freedom in her story, “The Story of an Hour</a:t>
            </a:r>
            <a:r>
              <a:rPr lang="en-US" sz="3000" i="1" dirty="0" smtClean="0">
                <a:latin typeface="Hobo Std" pitchFamily="34" charset="0"/>
              </a:rPr>
              <a:t>”, </a:t>
            </a:r>
            <a:r>
              <a:rPr lang="en-US" sz="3000" i="1" dirty="0">
                <a:latin typeface="Hobo Std" pitchFamily="34" charset="0"/>
              </a:rPr>
              <a:t>by using dramatic irony, situational irony, and </a:t>
            </a:r>
            <a:r>
              <a:rPr lang="en-US" sz="3000" i="1" dirty="0" smtClean="0">
                <a:latin typeface="Hobo Std" pitchFamily="34" charset="0"/>
              </a:rPr>
              <a:t>symbolism.</a:t>
            </a:r>
          </a:p>
          <a:p>
            <a:endParaRPr lang="en-US" sz="3000" dirty="0" smtClean="0">
              <a:latin typeface="Hobo Std" pitchFamily="34" charset="0"/>
            </a:endParaRPr>
          </a:p>
          <a:p>
            <a:r>
              <a:rPr lang="en-US" sz="3000" dirty="0">
                <a:latin typeface="Hobo Std" pitchFamily="34" charset="0"/>
              </a:rPr>
              <a:t>One of the ways the author is able to create a theme of freedom is by using dramatic irony</a:t>
            </a:r>
            <a:r>
              <a:rPr lang="en-US" sz="3000" dirty="0" smtClean="0">
                <a:latin typeface="Hobo Std" pitchFamily="34" charset="0"/>
              </a:rPr>
              <a:t>.</a:t>
            </a:r>
          </a:p>
          <a:p>
            <a:endParaRPr lang="en-US" sz="3000" dirty="0">
              <a:latin typeface="Hobo Std" pitchFamily="34" charset="0"/>
            </a:endParaRPr>
          </a:p>
          <a:p>
            <a:r>
              <a:rPr lang="en-US" sz="3000" dirty="0">
                <a:latin typeface="Hobo Std" pitchFamily="34" charset="0"/>
              </a:rPr>
              <a:t>Another way that the author is able to create a theme of freedom is by using </a:t>
            </a:r>
            <a:r>
              <a:rPr lang="en-US" sz="3000" dirty="0" smtClean="0">
                <a:latin typeface="Hobo Std" pitchFamily="34" charset="0"/>
              </a:rPr>
              <a:t>situational irony.</a:t>
            </a:r>
          </a:p>
          <a:p>
            <a:endParaRPr lang="en-US" sz="3000" dirty="0">
              <a:latin typeface="Hobo Std" pitchFamily="34" charset="0"/>
            </a:endParaRPr>
          </a:p>
          <a:p>
            <a:r>
              <a:rPr lang="en-US" sz="3000" dirty="0">
                <a:solidFill>
                  <a:srgbClr val="FF0000"/>
                </a:solidFill>
                <a:latin typeface="Hobo Std" pitchFamily="34" charset="0"/>
              </a:rPr>
              <a:t>A final way that the </a:t>
            </a:r>
            <a:r>
              <a:rPr lang="en-US" sz="3000" dirty="0" smtClean="0">
                <a:solidFill>
                  <a:srgbClr val="FF0000"/>
                </a:solidFill>
                <a:latin typeface="Hobo Std" pitchFamily="34" charset="0"/>
              </a:rPr>
              <a:t>author is able to create a theme of freedom is by using symbolism.</a:t>
            </a:r>
          </a:p>
        </p:txBody>
      </p:sp>
    </p:spTree>
    <p:extLst>
      <p:ext uri="{BB962C8B-B14F-4D97-AF65-F5344CB8AC3E}">
        <p14:creationId xmlns:p14="http://schemas.microsoft.com/office/powerpoint/2010/main" val="3309575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553998"/>
          </a:xfrm>
          <a:prstGeom prst="rect">
            <a:avLst/>
          </a:prstGeom>
          <a:noFill/>
        </p:spPr>
        <p:txBody>
          <a:bodyPr wrap="square" rtlCol="0">
            <a:spAutoFit/>
          </a:bodyPr>
          <a:lstStyle/>
          <a:p>
            <a:pPr algn="ctr"/>
            <a:r>
              <a:rPr lang="en-US" sz="3000" dirty="0" smtClean="0">
                <a:latin typeface="Hobo Std" pitchFamily="34" charset="0"/>
              </a:rPr>
              <a:t>Body Paragraphs</a:t>
            </a:r>
            <a:endParaRPr lang="en-US" sz="3000" dirty="0">
              <a:latin typeface="Hobo Std" pitchFamily="34" charset="0"/>
            </a:endParaRPr>
          </a:p>
        </p:txBody>
      </p:sp>
    </p:spTree>
    <p:extLst>
      <p:ext uri="{BB962C8B-B14F-4D97-AF65-F5344CB8AC3E}">
        <p14:creationId xmlns:p14="http://schemas.microsoft.com/office/powerpoint/2010/main" val="435521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19814</TotalTime>
  <Words>677</Words>
  <Application>Microsoft Office PowerPoint</Application>
  <PresentationFormat>On-screen Show (4:3)</PresentationFormat>
  <Paragraphs>164</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Literary Analysis The Story of an Hour</vt:lpstr>
      <vt:lpstr>Thesis Statement</vt:lpstr>
      <vt:lpstr>Thesis Statement</vt:lpstr>
      <vt:lpstr>PowerPoint Presentation</vt:lpstr>
      <vt:lpstr>Using your thesis to create topic sentences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Ellipsis &amp; Brackets  These can be used to help embed your quotes</vt:lpstr>
      <vt:lpstr>Introductions</vt:lpstr>
      <vt:lpstr>Introductions</vt:lpstr>
      <vt:lpstr>Introductions</vt:lpstr>
      <vt:lpstr>Introductions</vt:lpstr>
      <vt:lpstr>Introductions</vt:lpstr>
      <vt:lpstr>Introductions</vt:lpstr>
      <vt:lpstr>Introductions</vt:lpstr>
      <vt:lpstr>Introductions</vt:lpstr>
      <vt:lpstr>Introductions</vt:lpstr>
      <vt:lpstr>Introductions</vt:lpstr>
      <vt:lpstr>Introductions</vt:lpstr>
      <vt:lpstr>Introductions</vt:lpstr>
      <vt:lpstr>Introductions</vt:lpstr>
      <vt:lpstr>Introductions</vt:lpstr>
      <vt:lpstr>Some of Kate Chopin’s Stories</vt:lpstr>
      <vt:lpstr>Conclusions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Thiesmeyer, Joseph</dc:creator>
  <cp:lastModifiedBy>Thiesmeyer, Joseph</cp:lastModifiedBy>
  <cp:revision>52</cp:revision>
  <cp:lastPrinted>2013-09-04T20:21:17Z</cp:lastPrinted>
  <dcterms:created xsi:type="dcterms:W3CDTF">2012-08-31T15:52:32Z</dcterms:created>
  <dcterms:modified xsi:type="dcterms:W3CDTF">2015-01-14T17:16:16Z</dcterms:modified>
</cp:coreProperties>
</file>