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0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9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3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73000">
              <a:schemeClr val="bg1">
                <a:lumMod val="95000"/>
              </a:schemeClr>
            </a:gs>
            <a:gs pos="25000">
              <a:schemeClr val="bg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D1D4-314F-4147-9FB7-362EA6C8B2CD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8E97-EC37-47D7-B298-5AA741A6A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Writing Workshop # 3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Persuasive Essay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Domestic Troubles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 descr="C:\Users\JTHIES~1\AppData\Local\Temp\qrcode.269941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6190" r="5684" b="6400"/>
          <a:stretch/>
        </p:blipFill>
        <p:spPr bwMode="auto">
          <a:xfrm>
            <a:off x="7122695" y="4918509"/>
            <a:ext cx="1684422" cy="16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3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57" y="1981201"/>
            <a:ext cx="7142453" cy="487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Copy/paste citation to MS Word &amp; save</a:t>
            </a:r>
            <a:endParaRPr lang="en-US" sz="2800" i="1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4.6 – Easybib.com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52646" y="4343400"/>
            <a:ext cx="1211099" cy="7216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5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A parenthetical goes after each quote or specific info you got from a source – tells your reader where you got your info</a:t>
            </a:r>
            <a:endParaRPr lang="en-US" sz="2400" i="1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5 – Parentheticals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532138"/>
            <a:ext cx="6800850" cy="430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1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1430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latin typeface="Candara" panose="020E0502030303020204" pitchFamily="34" charset="0"/>
              </a:rPr>
              <a:t>Specific </a:t>
            </a:r>
            <a:r>
              <a:rPr lang="en-US" dirty="0" smtClean="0">
                <a:latin typeface="Candara" panose="020E0502030303020204" pitchFamily="34" charset="0"/>
              </a:rPr>
              <a:t>thesis (list):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________ is the worst problem because reason 1, reason 2, </a:t>
            </a:r>
            <a:r>
              <a:rPr lang="en-US" dirty="0" smtClean="0">
                <a:latin typeface="Candara" panose="020E0502030303020204" pitchFamily="34" charset="0"/>
              </a:rPr>
              <a:t>and </a:t>
            </a:r>
            <a:r>
              <a:rPr lang="en-US" dirty="0" smtClean="0">
                <a:latin typeface="Candara" panose="020E0502030303020204" pitchFamily="34" charset="0"/>
              </a:rPr>
              <a:t>reason </a:t>
            </a:r>
            <a:r>
              <a:rPr lang="en-US" dirty="0" smtClean="0">
                <a:latin typeface="Candara" panose="020E0502030303020204" pitchFamily="34" charset="0"/>
              </a:rPr>
              <a:t>3.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Reason 1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andara" panose="020E0502030303020204" pitchFamily="34" charset="0"/>
                <a:sym typeface="Wingdings 2"/>
              </a:rPr>
              <a:t>#1</a:t>
            </a: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Reason 2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andara" panose="020E0502030303020204" pitchFamily="34" charset="0"/>
                <a:sym typeface="Wingdings 2"/>
              </a:rPr>
              <a:t>#2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Reason 3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andara" panose="020E0502030303020204" pitchFamily="34" charset="0"/>
                <a:sym typeface="Wingdings 2"/>
              </a:rPr>
              <a:t>#3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  <a:sym typeface="Wingdings 2"/>
              </a:rPr>
              <a:t>OR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6 – Time to Write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1430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2. </a:t>
            </a:r>
            <a:r>
              <a:rPr lang="en-US" dirty="0" smtClean="0">
                <a:latin typeface="Candara" panose="020E0502030303020204" pitchFamily="34" charset="0"/>
              </a:rPr>
              <a:t>Non-specific thesis (no list):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________ </a:t>
            </a:r>
            <a:r>
              <a:rPr lang="en-US" dirty="0" smtClean="0">
                <a:latin typeface="Candara" panose="020E0502030303020204" pitchFamily="34" charset="0"/>
              </a:rPr>
              <a:t>is the worst problem.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e</a:t>
            </a:r>
            <a:r>
              <a:rPr lang="en-US" dirty="0" smtClean="0">
                <a:latin typeface="Candara" panose="020E0502030303020204" pitchFamily="34" charset="0"/>
              </a:rPr>
              <a:t>x. Description </a:t>
            </a:r>
            <a:r>
              <a:rPr lang="en-US" dirty="0" smtClean="0">
                <a:latin typeface="Candara" panose="020E0502030303020204" pitchFamily="34" charset="0"/>
              </a:rPr>
              <a:t>of problem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Candara" panose="020E0502030303020204" pitchFamily="34" charset="0"/>
                <a:sym typeface="Wingdings 2"/>
              </a:rPr>
              <a:t>#1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ex. Why </a:t>
            </a:r>
            <a:r>
              <a:rPr lang="en-US" dirty="0" smtClean="0">
                <a:latin typeface="Candara" panose="020E0502030303020204" pitchFamily="34" charset="0"/>
              </a:rPr>
              <a:t>it’s so bad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andara" panose="020E0502030303020204" pitchFamily="34" charset="0"/>
                <a:sym typeface="Wingdings 2"/>
              </a:rPr>
              <a:t>#2</a:t>
            </a:r>
            <a:endParaRPr lang="en-US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ex. What </a:t>
            </a:r>
            <a:r>
              <a:rPr lang="en-US" dirty="0" smtClean="0">
                <a:latin typeface="Candara" panose="020E0502030303020204" pitchFamily="34" charset="0"/>
              </a:rPr>
              <a:t>happens if nothing changes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Candara" panose="020E0502030303020204" pitchFamily="34" charset="0"/>
                <a:sym typeface="Wingdings 2"/>
              </a:rPr>
              <a:t>#3</a:t>
            </a: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6 – Time to Write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1430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Use </a:t>
            </a:r>
            <a:r>
              <a:rPr lang="en-US" i="1" dirty="0" smtClean="0">
                <a:latin typeface="Candara" panose="020E0502030303020204" pitchFamily="34" charset="0"/>
              </a:rPr>
              <a:t>Funnel Method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  <a:sym typeface="Wingdings 2"/>
              </a:rPr>
              <a:t>General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Specific</a:t>
            </a: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Blanket statement: we’ve got problems</a:t>
            </a:r>
          </a:p>
          <a:p>
            <a:pPr marL="0" indent="0" algn="ctr">
              <a:buNone/>
            </a:pPr>
            <a:endParaRPr lang="en-US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Elaboration: examples</a:t>
            </a: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Thesis</a:t>
            </a: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 2"/>
            </a:endParaRP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7 – Introductions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flipV="1">
            <a:off x="445477" y="2971799"/>
            <a:ext cx="8229600" cy="326487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6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143000"/>
            <a:ext cx="82296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Separate paragraph for each idea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Use the modes of rhetoric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Logos – facts and details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Ethos – your information comes from trustworthy 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Pathos – emotional appeal to gain support for your position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Candara" panose="020E0502030303020204" pitchFamily="34" charset="0"/>
              </a:rPr>
              <a:t>Cite your sources – after quotes or info, use a parenthetical </a:t>
            </a: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</a:t>
            </a:r>
            <a:r>
              <a:rPr lang="en-US" dirty="0" smtClean="0">
                <a:latin typeface="Candara" panose="020E0502030303020204" pitchFamily="34" charset="0"/>
              </a:rPr>
              <a:t>8 </a:t>
            </a:r>
            <a:r>
              <a:rPr lang="en-US" dirty="0" smtClean="0">
                <a:latin typeface="Candara" panose="020E0502030303020204" pitchFamily="34" charset="0"/>
              </a:rPr>
              <a:t>– </a:t>
            </a:r>
            <a:r>
              <a:rPr lang="en-US" dirty="0" smtClean="0">
                <a:latin typeface="Candara" panose="020E0502030303020204" pitchFamily="34" charset="0"/>
              </a:rPr>
              <a:t>Body Paragraphs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143000"/>
            <a:ext cx="8229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Topic Sentence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|</a:t>
            </a:r>
          </a:p>
          <a:p>
            <a:pPr marL="0" indent="0" algn="ctr">
              <a:buNone/>
            </a:pPr>
            <a:r>
              <a:rPr lang="en-US" dirty="0">
                <a:latin typeface="Candara" panose="020E0502030303020204" pitchFamily="34" charset="0"/>
              </a:rPr>
              <a:t>|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Facts &amp; Information + analysis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(how does the info relate?)</a:t>
            </a: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|</a:t>
            </a:r>
          </a:p>
          <a:p>
            <a:pPr marL="0" indent="0" algn="ctr">
              <a:buNone/>
            </a:pPr>
            <a:r>
              <a:rPr lang="en-US" dirty="0">
                <a:latin typeface="Candara" panose="020E0502030303020204" pitchFamily="34" charset="0"/>
              </a:rPr>
              <a:t>|</a:t>
            </a:r>
            <a:endParaRPr lang="en-US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Transition </a:t>
            </a: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</a:t>
            </a:r>
            <a:r>
              <a:rPr lang="en-US" dirty="0" smtClean="0">
                <a:latin typeface="Candara" panose="020E0502030303020204" pitchFamily="34" charset="0"/>
              </a:rPr>
              <a:t>8 </a:t>
            </a:r>
            <a:r>
              <a:rPr lang="en-US" dirty="0" smtClean="0">
                <a:latin typeface="Candara" panose="020E0502030303020204" pitchFamily="34" charset="0"/>
              </a:rPr>
              <a:t>– </a:t>
            </a:r>
            <a:r>
              <a:rPr lang="en-US" dirty="0" smtClean="0">
                <a:latin typeface="Candara" panose="020E0502030303020204" pitchFamily="34" charset="0"/>
              </a:rPr>
              <a:t>Body Paragraphs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5240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andara" panose="020E0502030303020204" pitchFamily="34" charset="0"/>
              </a:rPr>
              <a:t>NO FORMULA</a:t>
            </a: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Good place for pathos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No new </a:t>
            </a: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info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Recap</a:t>
            </a: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Restate thesis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latin typeface="Candara" panose="020E0502030303020204" pitchFamily="34" charset="0"/>
                <a:sym typeface="Wingdings" panose="05000000000000000000" pitchFamily="2" charset="2"/>
              </a:rPr>
              <a:t>Final chance to drive point home</a:t>
            </a: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dirty="0" smtClean="0">
              <a:latin typeface="Candara" panose="020E0502030303020204" pitchFamily="34" charset="0"/>
              <a:sym typeface="Wingdings 2"/>
            </a:endParaRPr>
          </a:p>
          <a:p>
            <a:pPr marL="0" indent="0">
              <a:buNone/>
            </a:pPr>
            <a:endParaRPr lang="en-US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</a:t>
            </a:r>
            <a:r>
              <a:rPr lang="en-US" dirty="0" smtClean="0">
                <a:latin typeface="Candara" panose="020E0502030303020204" pitchFamily="34" charset="0"/>
              </a:rPr>
              <a:t>9 </a:t>
            </a:r>
            <a:r>
              <a:rPr lang="en-US" dirty="0" smtClean="0">
                <a:latin typeface="Candara" panose="020E0502030303020204" pitchFamily="34" charset="0"/>
              </a:rPr>
              <a:t>– Conclusions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9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5240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On a separate page (ctrl + enter = page break)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Candara" panose="020E0502030303020204" pitchFamily="34" charset="0"/>
                <a:sym typeface="Wingdings" panose="05000000000000000000" pitchFamily="2" charset="2"/>
              </a:rPr>
              <a:t>Works Cited</a:t>
            </a: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 centered at 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Entries in alphabetical order / hanging indention </a:t>
            </a:r>
            <a:endParaRPr lang="en-US" sz="2800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800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800" dirty="0" smtClean="0">
              <a:latin typeface="Candara" panose="020E0502030303020204" pitchFamily="34" charset="0"/>
              <a:sym typeface="Wingdings 2"/>
            </a:endParaRPr>
          </a:p>
          <a:p>
            <a:pPr marL="0" indent="0">
              <a:buNone/>
            </a:pPr>
            <a:endParaRPr lang="en-US" sz="2800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</a:t>
            </a:r>
            <a:r>
              <a:rPr lang="en-US" dirty="0" smtClean="0">
                <a:latin typeface="Candara" panose="020E0502030303020204" pitchFamily="34" charset="0"/>
              </a:rPr>
              <a:t>10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– </a:t>
            </a:r>
            <a:r>
              <a:rPr lang="en-US" dirty="0" smtClean="0">
                <a:latin typeface="Candara" panose="020E0502030303020204" pitchFamily="34" charset="0"/>
              </a:rPr>
              <a:t>Works Cited Page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2" y="3024422"/>
            <a:ext cx="5898236" cy="38616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06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Times New Roman 12pt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Double Spaced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Proper Heading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Add a title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Indent paragraphs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Page #s starting on page 2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800" dirty="0" smtClean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2800" dirty="0" smtClean="0">
              <a:latin typeface="Candara" panose="020E0502030303020204" pitchFamily="34" charset="0"/>
              <a:sym typeface="Wingdings 2"/>
            </a:endParaRPr>
          </a:p>
          <a:p>
            <a:pPr marL="0" indent="0">
              <a:buNone/>
            </a:pPr>
            <a:endParaRPr lang="en-US" sz="2800" dirty="0" smtClean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</a:t>
            </a:r>
            <a:r>
              <a:rPr lang="en-US" dirty="0" smtClean="0">
                <a:latin typeface="Candara" panose="020E0502030303020204" pitchFamily="34" charset="0"/>
              </a:rPr>
              <a:t>11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– </a:t>
            </a:r>
            <a:r>
              <a:rPr lang="en-US" dirty="0" smtClean="0">
                <a:latin typeface="Candara" panose="020E0502030303020204" pitchFamily="34" charset="0"/>
              </a:rPr>
              <a:t>MLA Formatting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31506"/>
            <a:ext cx="1447800" cy="9307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97" y="1571606"/>
            <a:ext cx="3267075" cy="7812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1992956"/>
            <a:ext cx="1943100" cy="1638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84271"/>
            <a:ext cx="5157788" cy="26737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48" y="4184271"/>
            <a:ext cx="1933575" cy="1171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5329377"/>
            <a:ext cx="2538412" cy="15369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95800" y="1295400"/>
            <a:ext cx="2133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2498326"/>
            <a:ext cx="3633788" cy="168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83694" y="5879375"/>
            <a:ext cx="448728" cy="376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612230" y="4495800"/>
            <a:ext cx="448728" cy="376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791200" y="5502998"/>
            <a:ext cx="448728" cy="3763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://www.informationq.com/wp-content/uploads/2013/10/Tab-Ke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925" y1="19811" x2="24925" y2="19811"/>
                        <a14:foregroundMark x1="30931" y1="25943" x2="30931" y2="25943"/>
                        <a14:foregroundMark x1="34835" y1="25000" x2="34835" y2="25000"/>
                        <a14:foregroundMark x1="32733" y1="21698" x2="32733" y2="21698"/>
                        <a14:foregroundMark x1="33333" y1="28774" x2="33333" y2="28774"/>
                        <a14:foregroundMark x1="53754" y1="43868" x2="53754" y2="43868"/>
                        <a14:foregroundMark x1="52252" y1="39151" x2="52252" y2="39151"/>
                        <a14:foregroundMark x1="31532" y1="58491" x2="31532" y2="58491"/>
                        <a14:foregroundMark x1="32432" y1="55660" x2="32432" y2="55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1" y="2895600"/>
            <a:ext cx="1342187" cy="8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3733800" y="3322843"/>
            <a:ext cx="685800" cy="188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4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Step # 2 – Formulate Thesis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Choose a topic that you care about and pick a side.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ndara" panose="020E0502030303020204" pitchFamily="34" charset="0"/>
              </a:rPr>
              <a:t>Step # 1 – Pick a Topic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Candara" panose="020E0502030303020204" pitchFamily="34" charset="0"/>
              </a:rPr>
              <a:t>In one sentence, state your topic and position.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6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Find out a little about your topic: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What caused/started it?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Why is it an issue?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Where are things headed?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REMEMBER to record where you get your information!!!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3 – Begin Research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Whenever you find a source you want to use, get your works cited info first so you don’t have to hunt it down again later.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Candara" panose="020E0502030303020204" pitchFamily="34" charset="0"/>
              </a:rPr>
              <a:t>Use easybib.com</a:t>
            </a:r>
          </a:p>
          <a:p>
            <a:pPr marL="0" indent="0" algn="ctr">
              <a:buNone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 – Cont. Research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9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0" y="1447800"/>
            <a:ext cx="8569569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Go to easybib.com </a:t>
            </a:r>
            <a:r>
              <a:rPr lang="en-US" dirty="0" smtClean="0">
                <a:latin typeface="Candara" panose="020E0502030303020204" pitchFamily="34" charset="0"/>
                <a:sym typeface="Wingdings"/>
              </a:rPr>
              <a:t> </a:t>
            </a:r>
            <a:r>
              <a:rPr lang="en-US" sz="2400" dirty="0" smtClean="0">
                <a:latin typeface="Candara" panose="020E0502030303020204" pitchFamily="34" charset="0"/>
                <a:sym typeface="Wingdings"/>
              </a:rPr>
              <a:t>(best to have open in separate tab)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4.1 – Easybib.com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0239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4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432"/>
            <a:ext cx="7924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When you find a site you want to use</a:t>
            </a:r>
            <a:r>
              <a:rPr lang="en-US" sz="2800" dirty="0" smtClean="0">
                <a:latin typeface="Candara" panose="020E0502030303020204" pitchFamily="34" charset="0"/>
                <a:sym typeface="Wingdings"/>
              </a:rPr>
              <a:t>, copy the URL</a:t>
            </a:r>
            <a:endParaRPr lang="en-US" sz="2800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4.2 – Easybib.com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87447"/>
            <a:ext cx="7181850" cy="47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276600" y="1905000"/>
            <a:ext cx="838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6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770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Paste URL here and click </a:t>
            </a:r>
            <a:r>
              <a:rPr lang="en-US" i="1" dirty="0" smtClean="0">
                <a:latin typeface="Candara" panose="020E0502030303020204" pitchFamily="34" charset="0"/>
              </a:rPr>
              <a:t>Cite It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4.3 – Easybib.com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86395"/>
            <a:ext cx="6986587" cy="477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1800" y="2086395"/>
            <a:ext cx="914400" cy="23449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jthiesmeyer\AppData\Local\Microsoft\Windows\Temporary Internet Files\Content.IE5\BP7DGNRA\hand-point-right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4000" l="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29400" y="443132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6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1" y="2076488"/>
            <a:ext cx="7098957" cy="470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770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Click </a:t>
            </a:r>
            <a:r>
              <a:rPr lang="en-US" i="1" dirty="0" smtClean="0">
                <a:latin typeface="Candara" panose="020E0502030303020204" pitchFamily="34" charset="0"/>
              </a:rPr>
              <a:t>Continue</a:t>
            </a:r>
            <a:endParaRPr lang="en-US" i="1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4.4 – Easybib.com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0" y="5486400"/>
            <a:ext cx="914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9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09517"/>
            <a:ext cx="6172200" cy="57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26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Add missing information if available.</a:t>
            </a: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Click </a:t>
            </a:r>
            <a:r>
              <a:rPr lang="en-US" i="1" dirty="0" smtClean="0">
                <a:latin typeface="Candara" panose="020E0502030303020204" pitchFamily="34" charset="0"/>
              </a:rPr>
              <a:t>Yes</a:t>
            </a:r>
            <a:r>
              <a:rPr lang="en-US" dirty="0" smtClean="0">
                <a:latin typeface="Candara" panose="020E0502030303020204" pitchFamily="34" charset="0"/>
              </a:rPr>
              <a:t> to display URL</a:t>
            </a:r>
          </a:p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Then, click </a:t>
            </a:r>
            <a:r>
              <a:rPr lang="en-US" sz="2800" i="1" dirty="0" smtClean="0">
                <a:latin typeface="Candara" panose="020E0502030303020204" pitchFamily="34" charset="0"/>
              </a:rPr>
              <a:t>Create Citation</a:t>
            </a:r>
            <a:endParaRPr lang="en-US" sz="2800" i="1" dirty="0">
              <a:latin typeface="Candara" panose="020E0502030303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panose="020E0502030303020204" pitchFamily="34" charset="0"/>
              </a:rPr>
              <a:t>Step # 4.5 – Easybib.com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0400" y="1600200"/>
            <a:ext cx="914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43700" y="4976446"/>
            <a:ext cx="1447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jthiesmeyer\AppData\Local\Microsoft\Windows\Temporary Internet Files\Content.IE5\BP7DGNRA\hand-point-right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4000" l="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5461" flipV="1">
            <a:off x="6477000" y="572379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5314176" y="3596896"/>
            <a:ext cx="9144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27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507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Writing Workshop # 3</vt:lpstr>
      <vt:lpstr>Step # 2 – Formulate 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Workshop # 3</dc:title>
  <dc:creator>Thiesmeyer, Joseph</dc:creator>
  <cp:lastModifiedBy>Thiesmeyer, Joseph</cp:lastModifiedBy>
  <cp:revision>15</cp:revision>
  <dcterms:created xsi:type="dcterms:W3CDTF">2015-01-13T19:09:46Z</dcterms:created>
  <dcterms:modified xsi:type="dcterms:W3CDTF">2015-01-14T03:04:48Z</dcterms:modified>
</cp:coreProperties>
</file>