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0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D38A-DDA2-4366-8A1A-7D1C8CFEE310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E937-32DC-41F6-8B09-C08B5CD4CE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D38A-DDA2-4366-8A1A-7D1C8CFEE310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E937-32DC-41F6-8B09-C08B5CD4CE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D38A-DDA2-4366-8A1A-7D1C8CFEE310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E937-32DC-41F6-8B09-C08B5CD4CE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D38A-DDA2-4366-8A1A-7D1C8CFEE310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E937-32DC-41F6-8B09-C08B5CD4CE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D38A-DDA2-4366-8A1A-7D1C8CFEE310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E937-32DC-41F6-8B09-C08B5CD4CE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D38A-DDA2-4366-8A1A-7D1C8CFEE310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E937-32DC-41F6-8B09-C08B5CD4CE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D38A-DDA2-4366-8A1A-7D1C8CFEE310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E937-32DC-41F6-8B09-C08B5CD4CE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D38A-DDA2-4366-8A1A-7D1C8CFEE310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E937-32DC-41F6-8B09-C08B5CD4CE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D38A-DDA2-4366-8A1A-7D1C8CFEE310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E937-32DC-41F6-8B09-C08B5CD4CE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D38A-DDA2-4366-8A1A-7D1C8CFEE310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E937-32DC-41F6-8B09-C08B5CD4CE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DD38A-DDA2-4366-8A1A-7D1C8CFEE310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FE937-32DC-41F6-8B09-C08B5CD4CE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0">
              <a:schemeClr val="bg2">
                <a:lumMod val="50000"/>
              </a:schemeClr>
            </a:gs>
            <a:gs pos="32000">
              <a:schemeClr val="bg2">
                <a:lumMod val="50000"/>
              </a:schemeClr>
            </a:gs>
            <a:gs pos="76000">
              <a:schemeClr val="accent3">
                <a:lumMod val="5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DD38A-DDA2-4366-8A1A-7D1C8CFEE310}" type="datetimeFigureOut">
              <a:rPr lang="en-US" smtClean="0"/>
              <a:t>10/28/2013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FE937-32DC-41F6-8B09-C08B5CD4CE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>
                <a:ln w="9525" cap="sq"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63500" dist="101600" dir="1200000" algn="ctr" rotWithShape="0">
                    <a:schemeClr val="tx1"/>
                  </a:outerShdw>
                </a:effectLst>
                <a:latin typeface="Old English Text MT" pitchFamily="66" charset="0"/>
              </a:rPr>
              <a:t>Medieval Romance </a:t>
            </a:r>
            <a:endParaRPr lang="en-US" sz="7200" dirty="0">
              <a:ln w="9525" cap="sq" cmpd="sng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63500" dist="101600" dir="1200000" algn="ctr" rotWithShape="0">
                  <a:schemeClr val="tx1"/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38400"/>
            <a:ext cx="6705600" cy="17526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3000000" algn="ctr" rotWithShape="0">
                    <a:schemeClr val="tx1"/>
                  </a:outerShdw>
                </a:effectLst>
                <a:latin typeface="Old English Text MT" pitchFamily="66" charset="0"/>
              </a:rPr>
              <a:t>&amp; </a:t>
            </a:r>
          </a:p>
          <a:p>
            <a:r>
              <a:rPr lang="en-US" sz="50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50800" dir="3000000" algn="ctr" rotWithShape="0">
                    <a:schemeClr val="tx1"/>
                  </a:outerShdw>
                </a:effectLst>
                <a:latin typeface="Old English Text MT" pitchFamily="66" charset="0"/>
              </a:rPr>
              <a:t>The Arthurian Legends</a:t>
            </a:r>
            <a:endParaRPr lang="en-US" sz="5000" dirty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50800" dir="3000000" algn="ctr" rotWithShape="0">
                  <a:schemeClr val="tx1"/>
                </a:outerShdw>
              </a:effectLst>
              <a:latin typeface="Old English Text MT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29400"/>
            <a:ext cx="4876800" cy="228600"/>
          </a:xfrm>
          <a:prstGeom prst="rect">
            <a:avLst/>
          </a:prstGeom>
          <a:solidFill>
            <a:schemeClr val="tx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igh Tower Text" pitchFamily="18" charset="0"/>
              </a:rPr>
              <a:t>The Arthurian Legends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latin typeface="High Tower Text" pitchFamily="18" charset="0"/>
              </a:rPr>
              <a:t>In 1155 the French poet </a:t>
            </a:r>
            <a:r>
              <a:rPr lang="en-US" dirty="0" err="1" smtClean="0">
                <a:latin typeface="High Tower Text" pitchFamily="18" charset="0"/>
              </a:rPr>
              <a:t>Maistre</a:t>
            </a:r>
            <a:r>
              <a:rPr lang="en-US" dirty="0" smtClean="0">
                <a:latin typeface="High Tower Text" pitchFamily="18" charset="0"/>
              </a:rPr>
              <a:t> Wace added The Round Table. </a:t>
            </a:r>
          </a:p>
          <a:p>
            <a:r>
              <a:rPr lang="en-US" dirty="0" smtClean="0">
                <a:latin typeface="High Tower Text" pitchFamily="18" charset="0"/>
              </a:rPr>
              <a:t>Chretien de Troyes, also French, wrote five Arthurian stories between the years 1160 and 1180. He developed the theme of chivalry and dwelt on the subtleties of courtly romance. </a:t>
            </a:r>
          </a:p>
          <a:p>
            <a:r>
              <a:rPr lang="en-US" dirty="0" smtClean="0">
                <a:latin typeface="High Tower Text" pitchFamily="18" charset="0"/>
              </a:rPr>
              <a:t>Another French man, Robert de Boron from Burgundy, developed the idea of the Quest for the Holy Grail. </a:t>
            </a:r>
          </a:p>
          <a:p>
            <a:r>
              <a:rPr lang="en-US" dirty="0" smtClean="0">
                <a:latin typeface="High Tower Text" pitchFamily="18" charset="0"/>
              </a:rPr>
              <a:t>Back in England at about the same time, (around 1200AD) the priest Layamon wrote the story in English - the first time it had appeared in this language. In his version Arthur did not die from his wounds, he remained on the Isle of Avalon - to return some time in the future.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igh Tower Text" pitchFamily="18" charset="0"/>
              </a:rPr>
              <a:t>The Arthurian Legends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latin typeface="High Tower Text" pitchFamily="18" charset="0"/>
              </a:rPr>
              <a:t>Le </a:t>
            </a:r>
            <a:r>
              <a:rPr lang="en-US" i="1" dirty="0" err="1" smtClean="0">
                <a:latin typeface="High Tower Text" pitchFamily="18" charset="0"/>
              </a:rPr>
              <a:t>Morte</a:t>
            </a:r>
            <a:r>
              <a:rPr lang="en-US" i="1" dirty="0" smtClean="0">
                <a:latin typeface="High Tower Text" pitchFamily="18" charset="0"/>
              </a:rPr>
              <a:t> </a:t>
            </a:r>
            <a:r>
              <a:rPr lang="en-US" i="1" dirty="0" err="1" smtClean="0">
                <a:latin typeface="High Tower Text" pitchFamily="18" charset="0"/>
              </a:rPr>
              <a:t>D’Arthur</a:t>
            </a:r>
            <a:r>
              <a:rPr lang="en-US" dirty="0" smtClean="0">
                <a:latin typeface="High Tower Text" pitchFamily="18" charset="0"/>
              </a:rPr>
              <a:t>, by Sir Thomas Malory, compiles the most extensive telling of the Legends of King Arthur.</a:t>
            </a:r>
          </a:p>
          <a:p>
            <a:pPr lvl="1"/>
            <a:r>
              <a:rPr lang="en-US" dirty="0" smtClean="0">
                <a:latin typeface="High Tower Text" pitchFamily="18" charset="0"/>
              </a:rPr>
              <a:t>A collection of  8 stories that piece together the rise of Arthur, Excalibur, his knights of the Round Table and their tales, Guinevere, and the death of Arthur</a:t>
            </a:r>
          </a:p>
          <a:p>
            <a:pPr lvl="1"/>
            <a:r>
              <a:rPr lang="en-US" dirty="0" smtClean="0">
                <a:latin typeface="High Tower Text" pitchFamily="18" charset="0"/>
              </a:rPr>
              <a:t>Clearly places King Arthur in Malory’s time</a:t>
            </a:r>
          </a:p>
          <a:p>
            <a:pPr lvl="1">
              <a:buNone/>
            </a:pPr>
            <a:endParaRPr lang="en-US" dirty="0" smtClean="0">
              <a:latin typeface="High Tower Text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5410200"/>
            <a:ext cx="1752600" cy="125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14300" dist="76200" dir="228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igh Tower Text" pitchFamily="18" charset="0"/>
              </a:rPr>
              <a:t>William Caxton</a:t>
            </a:r>
            <a:endParaRPr lang="en-US" dirty="0">
              <a:latin typeface="High Tower Tex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High Tower Text" pitchFamily="18" charset="0"/>
              </a:rPr>
              <a:t>Brought the printing press (invented in Germany by Johannes Gutenberg in </a:t>
            </a:r>
            <a:r>
              <a:rPr lang="en-US" dirty="0" smtClean="0">
                <a:latin typeface="High Tower Text" pitchFamily="18" charset="0"/>
              </a:rPr>
              <a:t>1439 ) to London in 1475</a:t>
            </a:r>
            <a:endParaRPr lang="en-US" dirty="0" smtClean="0">
              <a:latin typeface="High Tower Text" pitchFamily="18" charset="0"/>
            </a:endParaRPr>
          </a:p>
          <a:p>
            <a:r>
              <a:rPr lang="en-US" i="1" dirty="0" smtClean="0">
                <a:latin typeface="High Tower Text" pitchFamily="18" charset="0"/>
              </a:rPr>
              <a:t>Le </a:t>
            </a:r>
            <a:r>
              <a:rPr lang="en-US" i="1" dirty="0" err="1" smtClean="0">
                <a:latin typeface="High Tower Text" pitchFamily="18" charset="0"/>
              </a:rPr>
              <a:t>Morte</a:t>
            </a:r>
            <a:r>
              <a:rPr lang="en-US" i="1" dirty="0" smtClean="0">
                <a:latin typeface="High Tower Text" pitchFamily="18" charset="0"/>
              </a:rPr>
              <a:t> </a:t>
            </a:r>
            <a:r>
              <a:rPr lang="en-US" i="1" dirty="0" err="1" smtClean="0">
                <a:latin typeface="High Tower Text" pitchFamily="18" charset="0"/>
              </a:rPr>
              <a:t>D’Arthur</a:t>
            </a:r>
            <a:r>
              <a:rPr lang="en-US" dirty="0" smtClean="0">
                <a:latin typeface="High Tower Text" pitchFamily="18" charset="0"/>
              </a:rPr>
              <a:t> was one of the first books printed in English (</a:t>
            </a:r>
            <a:r>
              <a:rPr lang="en-US" i="1" dirty="0" smtClean="0">
                <a:latin typeface="High Tower Text" pitchFamily="18" charset="0"/>
              </a:rPr>
              <a:t>The Canterbury Tales</a:t>
            </a:r>
            <a:r>
              <a:rPr lang="en-US" dirty="0" smtClean="0">
                <a:latin typeface="High Tower Text" pitchFamily="18" charset="0"/>
              </a:rPr>
              <a:t> </a:t>
            </a:r>
            <a:r>
              <a:rPr lang="en-US" dirty="0" smtClean="0">
                <a:latin typeface="High Tower Text" pitchFamily="18" charset="0"/>
              </a:rPr>
              <a:t>was </a:t>
            </a:r>
            <a:r>
              <a:rPr lang="en-US" dirty="0" smtClean="0">
                <a:latin typeface="High Tower Text" pitchFamily="18" charset="0"/>
              </a:rPr>
              <a:t>first)</a:t>
            </a:r>
          </a:p>
          <a:p>
            <a:r>
              <a:rPr lang="en-US" dirty="0" smtClean="0">
                <a:latin typeface="High Tower Text" pitchFamily="18" charset="0"/>
              </a:rPr>
              <a:t>The printing press helped solidify and codify the English Language by establishing a means of standardizing spelling and grammar en masse </a:t>
            </a:r>
            <a:endParaRPr lang="en-US" dirty="0">
              <a:latin typeface="High Tower Tex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800" dirty="0" smtClean="0">
                <a:latin typeface="High Tower Text" pitchFamily="18" charset="0"/>
              </a:rPr>
              <a:t>The Legends of King Arthur in Pop Culture</a:t>
            </a:r>
            <a:endParaRPr lang="en-US" sz="3800" dirty="0">
              <a:latin typeface="High Tower Text" pitchFamily="18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219200"/>
            <a:ext cx="3505200" cy="518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st="165100" dir="2040000" algn="ctr" rotWithShape="0">
              <a:schemeClr val="tx1"/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219200"/>
            <a:ext cx="359489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139700" dir="288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447800"/>
            <a:ext cx="3391099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03200" dist="152400" dir="2640000" algn="ctr" rotWithShape="0">
              <a:schemeClr val="tx1"/>
            </a:outerShdw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9066" y="1447800"/>
            <a:ext cx="3468272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03200" dist="152400" dir="2640000" algn="ctr" rotWithShape="0">
              <a:schemeClr val="tx1"/>
            </a:outerShdw>
          </a:effec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igh Tower Text" pitchFamily="18" charset="0"/>
                <a:ea typeface="+mj-ea"/>
                <a:cs typeface="+mj-cs"/>
              </a:rPr>
              <a:t>The Legends of King Arthur in Pop Culture</a:t>
            </a:r>
            <a:endParaRPr kumimoji="0" lang="en-US" sz="3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igh Tower Text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3581400" cy="507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203200" dir="2820000" algn="ctr" rotWithShape="0">
              <a:schemeClr val="tx1"/>
            </a:outerShdw>
          </a:effec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524000"/>
            <a:ext cx="3474720" cy="510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203200" dir="2820000" algn="ctr" rotWithShape="0">
              <a:schemeClr val="tx1"/>
            </a:outerShdw>
          </a:effec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800" dirty="0" smtClean="0">
                <a:latin typeface="High Tower Text" pitchFamily="18" charset="0"/>
              </a:rPr>
              <a:t>The Legends of King Arthur in Pop Culture</a:t>
            </a:r>
            <a:endParaRPr lang="en-US" sz="3800" dirty="0">
              <a:latin typeface="High Tower Tex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52600"/>
            <a:ext cx="6781800" cy="375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14300" dist="139700" dir="2160000" algn="ctr" rotWithShape="0">
              <a:schemeClr val="tx1"/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886200"/>
            <a:ext cx="3563268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14300" dist="139700" dir="2160000" algn="ctr" rotWithShape="0">
              <a:schemeClr val="tx1"/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800" dirty="0" smtClean="0">
                <a:latin typeface="High Tower Text" pitchFamily="18" charset="0"/>
              </a:rPr>
              <a:t>The Legends of King Arthur in Pop Culture</a:t>
            </a:r>
            <a:endParaRPr lang="en-US" sz="3800" dirty="0">
              <a:latin typeface="High Tower Tex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igh Tower Text" pitchFamily="18" charset="0"/>
              </a:rPr>
              <a:t>Romance Literature of Medieval Britain </a:t>
            </a:r>
            <a:endParaRPr lang="en-US" dirty="0">
              <a:latin typeface="High Tower Tex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>
                <a:latin typeface="High Tower Text" pitchFamily="18" charset="0"/>
              </a:rPr>
              <a:t>Focus</a:t>
            </a:r>
          </a:p>
          <a:p>
            <a:pPr>
              <a:buNone/>
            </a:pPr>
            <a:r>
              <a:rPr lang="en-US" dirty="0" smtClean="0">
                <a:latin typeface="High Tower Text" pitchFamily="18" charset="0"/>
              </a:rPr>
              <a:t>Centered around the hero-knight</a:t>
            </a:r>
          </a:p>
          <a:p>
            <a:pPr>
              <a:buNone/>
            </a:pPr>
            <a:r>
              <a:rPr lang="en-US" dirty="0" smtClean="0">
                <a:latin typeface="High Tower Text" pitchFamily="18" charset="0"/>
              </a:rPr>
              <a:t>Chivalry  </a:t>
            </a:r>
          </a:p>
          <a:p>
            <a:pPr>
              <a:buNone/>
            </a:pPr>
            <a:r>
              <a:rPr lang="en-US" dirty="0" smtClean="0">
                <a:latin typeface="High Tower Text" pitchFamily="18" charset="0"/>
              </a:rPr>
              <a:t>Courtly Love</a:t>
            </a:r>
          </a:p>
          <a:p>
            <a:pPr>
              <a:buNone/>
            </a:pPr>
            <a:r>
              <a:rPr lang="en-US" dirty="0" smtClean="0">
                <a:latin typeface="High Tower Text" pitchFamily="18" charset="0"/>
              </a:rPr>
              <a:t>Supernatural Elements </a:t>
            </a:r>
          </a:p>
          <a:p>
            <a:pPr>
              <a:buNone/>
            </a:pPr>
            <a:r>
              <a:rPr lang="en-US" dirty="0" smtClean="0">
                <a:latin typeface="High Tower Text" pitchFamily="18" charset="0"/>
              </a:rPr>
              <a:t>Repetition of Motifs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8194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14300" dist="203200" dir="240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igh Tower Text" pitchFamily="18" charset="0"/>
              </a:rPr>
              <a:t>The Hero-Knight</a:t>
            </a:r>
            <a:endParaRPr lang="en-US" dirty="0">
              <a:latin typeface="High Tower Tex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n-US" dirty="0" smtClean="0">
                <a:latin typeface="High Tower Text" pitchFamily="18" charset="0"/>
              </a:rPr>
              <a:t>1. Birth of a great hero is shrouded in 	mystery </a:t>
            </a:r>
            <a:br>
              <a:rPr lang="en-US" dirty="0" smtClean="0">
                <a:latin typeface="High Tower Text" pitchFamily="18" charset="0"/>
              </a:rPr>
            </a:br>
            <a:r>
              <a:rPr lang="en-US" dirty="0" smtClean="0">
                <a:latin typeface="High Tower Text" pitchFamily="18" charset="0"/>
              </a:rPr>
              <a:t>2. He is reared away from his true home in 	ignorance of his real parents. </a:t>
            </a:r>
            <a:br>
              <a:rPr lang="en-US" dirty="0" smtClean="0">
                <a:latin typeface="High Tower Text" pitchFamily="18" charset="0"/>
              </a:rPr>
            </a:br>
            <a:r>
              <a:rPr lang="en-US" dirty="0" smtClean="0">
                <a:latin typeface="High Tower Text" pitchFamily="18" charset="0"/>
              </a:rPr>
              <a:t>3. For a time his true identity is unknown </a:t>
            </a:r>
            <a:br>
              <a:rPr lang="en-US" dirty="0" smtClean="0">
                <a:latin typeface="High Tower Text" pitchFamily="18" charset="0"/>
              </a:rPr>
            </a:br>
            <a:r>
              <a:rPr lang="en-US" dirty="0" smtClean="0">
                <a:latin typeface="High Tower Text" pitchFamily="18" charset="0"/>
              </a:rPr>
              <a:t>4. After meeting an extraordinary challenge, 	he claims his right </a:t>
            </a:r>
            <a:br>
              <a:rPr lang="en-US" dirty="0" smtClean="0">
                <a:latin typeface="High Tower Text" pitchFamily="18" charset="0"/>
              </a:rPr>
            </a:br>
            <a:r>
              <a:rPr lang="en-US" dirty="0" smtClean="0">
                <a:latin typeface="High Tower Text" pitchFamily="18" charset="0"/>
              </a:rPr>
              <a:t>5. His triumph benefits his nation or group. </a:t>
            </a:r>
          </a:p>
          <a:p>
            <a:pPr indent="0">
              <a:buNone/>
            </a:pPr>
            <a:r>
              <a:rPr lang="en-US" dirty="0" smtClean="0">
                <a:latin typeface="High Tower Text" pitchFamily="18" charset="0"/>
              </a:rPr>
              <a:t>6. Is a conquest of good over evil</a:t>
            </a:r>
            <a:endParaRPr lang="en-US" dirty="0">
              <a:latin typeface="High Tower Text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152400"/>
            <a:ext cx="17811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14300" dir="246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igh Tower Text" pitchFamily="18" charset="0"/>
              </a:rPr>
              <a:t>Chivalry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lnSpcReduction="10000"/>
          </a:bodyPr>
          <a:lstStyle/>
          <a:p>
            <a:pPr>
              <a:spcAft>
                <a:spcPct val="30000"/>
              </a:spcAft>
            </a:pPr>
            <a:r>
              <a:rPr lang="en-US" sz="2800" dirty="0" smtClean="0">
                <a:latin typeface="High Tower Text" pitchFamily="18" charset="0"/>
              </a:rPr>
              <a:t>Chivalry was a system of ideals and social codes governing the behavior of knights.</a:t>
            </a:r>
          </a:p>
          <a:p>
            <a:pPr marL="227013" lvl="1" indent="-112713">
              <a:spcAft>
                <a:spcPct val="30000"/>
              </a:spcAft>
              <a:buFontTx/>
              <a:buChar char="•"/>
            </a:pPr>
            <a:r>
              <a:rPr lang="en-US" dirty="0">
                <a:latin typeface="High Tower Text" pitchFamily="18" charset="0"/>
              </a:rPr>
              <a:t>Knights had to </a:t>
            </a:r>
          </a:p>
          <a:p>
            <a:pPr marL="511175" lvl="2" indent="-112713">
              <a:spcAft>
                <a:spcPct val="30000"/>
              </a:spcAft>
              <a:buFontTx/>
              <a:buChar char="•"/>
            </a:pPr>
            <a:r>
              <a:rPr lang="en-US" dirty="0">
                <a:latin typeface="High Tower Text" pitchFamily="18" charset="0"/>
              </a:rPr>
              <a:t>be able to ride well, use weapons, and </a:t>
            </a:r>
            <a:r>
              <a:rPr lang="en-US" dirty="0" smtClean="0">
                <a:latin typeface="High Tower Text" pitchFamily="18" charset="0"/>
              </a:rPr>
              <a:t>                       observe </a:t>
            </a:r>
            <a:r>
              <a:rPr lang="en-US" dirty="0">
                <a:latin typeface="High Tower Text" pitchFamily="18" charset="0"/>
              </a:rPr>
              <a:t>certain rules of warfare</a:t>
            </a:r>
          </a:p>
          <a:p>
            <a:pPr marL="511175" lvl="2" indent="-112713">
              <a:spcAft>
                <a:spcPct val="30000"/>
              </a:spcAft>
              <a:buFontTx/>
              <a:buChar char="•"/>
            </a:pPr>
            <a:r>
              <a:rPr lang="en-US" dirty="0">
                <a:latin typeface="High Tower Text" pitchFamily="18" charset="0"/>
              </a:rPr>
              <a:t>be loyal to their lord, even if it meant death</a:t>
            </a:r>
          </a:p>
          <a:p>
            <a:pPr marL="511175" lvl="2" indent="-112713">
              <a:spcAft>
                <a:spcPct val="30000"/>
              </a:spcAft>
              <a:buFontTx/>
              <a:buChar char="•"/>
            </a:pPr>
            <a:r>
              <a:rPr lang="en-US" dirty="0">
                <a:latin typeface="High Tower Text" pitchFamily="18" charset="0"/>
              </a:rPr>
              <a:t>defend the Christian faith, even if it meant </a:t>
            </a:r>
            <a:r>
              <a:rPr lang="en-US" dirty="0" smtClean="0">
                <a:latin typeface="High Tower Text" pitchFamily="18" charset="0"/>
              </a:rPr>
              <a:t>                 death</a:t>
            </a:r>
            <a:endParaRPr lang="en-US" dirty="0">
              <a:latin typeface="High Tower Text" pitchFamily="18" charset="0"/>
            </a:endParaRPr>
          </a:p>
          <a:p>
            <a:pPr marL="511175" lvl="2" indent="-112713">
              <a:spcAft>
                <a:spcPct val="30000"/>
              </a:spcAft>
              <a:buFontTx/>
              <a:buChar char="•"/>
            </a:pPr>
            <a:r>
              <a:rPr lang="en-US" dirty="0">
                <a:latin typeface="High Tower Text" pitchFamily="18" charset="0"/>
              </a:rPr>
              <a:t>help any person in need </a:t>
            </a:r>
          </a:p>
          <a:p>
            <a:pPr marL="511175" lvl="2" indent="-112713">
              <a:spcAft>
                <a:spcPct val="30000"/>
              </a:spcAft>
              <a:buFontTx/>
              <a:buChar char="•"/>
            </a:pPr>
            <a:r>
              <a:rPr lang="en-US" dirty="0">
                <a:latin typeface="High Tower Text" pitchFamily="18" charset="0"/>
              </a:rPr>
              <a:t>act with courtesy toward women of rank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2057400"/>
            <a:ext cx="2286000" cy="4664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152400" dir="234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3200400"/>
            <a:ext cx="23812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dist="88900" dir="2040000" algn="ctr" rotWithShape="0">
              <a:schemeClr val="tx1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igh Tower Text" pitchFamily="18" charset="0"/>
              </a:rPr>
              <a:t>Courtly Love</a:t>
            </a:r>
            <a:endParaRPr lang="en-US" dirty="0">
              <a:latin typeface="High Tower Tex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800" dirty="0" smtClean="0">
                <a:latin typeface="High Tower Text" pitchFamily="18" charset="0"/>
              </a:rPr>
              <a:t>Courtly love was an aspect of chivalry that encouraged nobles and knights to improve themselves by adoring a particular lady. </a:t>
            </a:r>
          </a:p>
          <a:p>
            <a:pPr lvl="1"/>
            <a:r>
              <a:rPr lang="en-US" dirty="0">
                <a:latin typeface="High Tower Text" pitchFamily="18" charset="0"/>
              </a:rPr>
              <a:t>A knight seldom “adored” his </a:t>
            </a:r>
            <a:r>
              <a:rPr lang="en-US" dirty="0" smtClean="0">
                <a:latin typeface="High Tower Text" pitchFamily="18" charset="0"/>
              </a:rPr>
              <a:t>own                wife</a:t>
            </a:r>
            <a:r>
              <a:rPr lang="en-US" dirty="0">
                <a:latin typeface="High Tower Text" pitchFamily="18" charset="0"/>
              </a:rPr>
              <a:t>.</a:t>
            </a:r>
          </a:p>
          <a:p>
            <a:pPr lvl="1"/>
            <a:r>
              <a:rPr lang="en-US" dirty="0">
                <a:latin typeface="High Tower Text" pitchFamily="18" charset="0"/>
              </a:rPr>
              <a:t>The adored lady remained pure and </a:t>
            </a:r>
            <a:r>
              <a:rPr lang="en-US" dirty="0" smtClean="0">
                <a:latin typeface="High Tower Text" pitchFamily="18" charset="0"/>
              </a:rPr>
              <a:t>                    out </a:t>
            </a:r>
            <a:r>
              <a:rPr lang="en-US" dirty="0">
                <a:latin typeface="High Tower Text" pitchFamily="18" charset="0"/>
              </a:rPr>
              <a:t>of the knight’s reach—he served </a:t>
            </a:r>
            <a:r>
              <a:rPr lang="en-US" dirty="0" smtClean="0">
                <a:latin typeface="High Tower Text" pitchFamily="18" charset="0"/>
              </a:rPr>
              <a:t>                and </a:t>
            </a:r>
            <a:r>
              <a:rPr lang="en-US" dirty="0">
                <a:latin typeface="High Tower Text" pitchFamily="18" charset="0"/>
              </a:rPr>
              <a:t>entertained her and gave her </a:t>
            </a:r>
            <a:r>
              <a:rPr lang="en-US" dirty="0" smtClean="0">
                <a:latin typeface="High Tower Text" pitchFamily="18" charset="0"/>
              </a:rPr>
              <a:t>                   gifts</a:t>
            </a:r>
            <a:r>
              <a:rPr lang="en-US" dirty="0">
                <a:latin typeface="High Tower Text" pitchFamily="18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igh Tower Text" pitchFamily="18" charset="0"/>
              </a:rPr>
              <a:t>Supernatural Elements</a:t>
            </a:r>
            <a:endParaRPr lang="en-US" dirty="0">
              <a:latin typeface="High Tower Tex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600200"/>
            <a:ext cx="49530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High Tower Text" pitchFamily="18" charset="0"/>
              </a:rPr>
              <a:t>Hero’s birth of mysterious or supernatural origins</a:t>
            </a:r>
          </a:p>
          <a:p>
            <a:r>
              <a:rPr lang="en-US" dirty="0" smtClean="0">
                <a:latin typeface="High Tower Text" pitchFamily="18" charset="0"/>
              </a:rPr>
              <a:t>Contains mythical or supernatural entities/beings</a:t>
            </a:r>
          </a:p>
          <a:p>
            <a:r>
              <a:rPr lang="en-US" dirty="0" smtClean="0">
                <a:latin typeface="High Tower Text" pitchFamily="18" charset="0"/>
              </a:rPr>
              <a:t>Contains elements of magic or supernatural occurrences</a:t>
            </a:r>
          </a:p>
          <a:p>
            <a:r>
              <a:rPr lang="en-US" dirty="0" smtClean="0">
                <a:latin typeface="High Tower Text" pitchFamily="18" charset="0"/>
              </a:rPr>
              <a:t>Elements of Christianity mixed with pagan mythology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676400"/>
            <a:ext cx="3733800" cy="4991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39700" dist="114300" dir="2460000" algn="ctr" rotWithShape="0">
              <a:schemeClr val="tx1"/>
            </a:outerShdw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igh Tower Text" pitchFamily="18" charset="0"/>
              </a:rPr>
              <a:t>Repetition of Motifs</a:t>
            </a:r>
            <a:endParaRPr lang="en-US" dirty="0">
              <a:latin typeface="High Tower Tex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High Tower Text" pitchFamily="18" charset="0"/>
              </a:rPr>
              <a:t>The number three or multiples of three</a:t>
            </a:r>
          </a:p>
          <a:p>
            <a:pPr lvl="2"/>
            <a:r>
              <a:rPr lang="en-US" dirty="0" smtClean="0">
                <a:latin typeface="High Tower Text" pitchFamily="18" charset="0"/>
              </a:rPr>
              <a:t>Already seen in </a:t>
            </a:r>
            <a:r>
              <a:rPr lang="en-US" b="1" i="1" dirty="0" smtClean="0">
                <a:latin typeface="High Tower Text" pitchFamily="18" charset="0"/>
              </a:rPr>
              <a:t>The Canterbury Tales</a:t>
            </a:r>
            <a:endParaRPr lang="en-US" dirty="0" smtClean="0">
              <a:latin typeface="High Tower Text" pitchFamily="18" charset="0"/>
            </a:endParaRPr>
          </a:p>
          <a:p>
            <a:pPr lvl="3"/>
            <a:r>
              <a:rPr lang="en-US" dirty="0" smtClean="0">
                <a:latin typeface="High Tower Text" pitchFamily="18" charset="0"/>
              </a:rPr>
              <a:t>27 pilgrims (minus host &amp; narrator) 3 Rioters, old woman lists 3 reasons the knight would object</a:t>
            </a:r>
          </a:p>
          <a:p>
            <a:r>
              <a:rPr lang="en-US" dirty="0" smtClean="0">
                <a:latin typeface="High Tower Text" pitchFamily="18" charset="0"/>
              </a:rPr>
              <a:t>A year and a day as a time frame </a:t>
            </a:r>
          </a:p>
          <a:p>
            <a:pPr lvl="1"/>
            <a:r>
              <a:rPr lang="en-US" dirty="0" smtClean="0">
                <a:latin typeface="High Tower Text" pitchFamily="18" charset="0"/>
              </a:rPr>
              <a:t>365 + 1 = 366 is divisible by 3</a:t>
            </a:r>
          </a:p>
          <a:p>
            <a:pPr lvl="2"/>
            <a:r>
              <a:rPr lang="en-US" dirty="0" smtClean="0">
                <a:latin typeface="High Tower Text" pitchFamily="18" charset="0"/>
              </a:rPr>
              <a:t>Already seen in </a:t>
            </a:r>
            <a:r>
              <a:rPr lang="en-US" b="1" i="1" dirty="0" smtClean="0">
                <a:latin typeface="High Tower Text" pitchFamily="18" charset="0"/>
              </a:rPr>
              <a:t>The Canterbury Tales</a:t>
            </a:r>
            <a:endParaRPr lang="en-US" dirty="0" smtClean="0">
              <a:latin typeface="High Tower Text" pitchFamily="18" charset="0"/>
            </a:endParaRPr>
          </a:p>
          <a:p>
            <a:pPr lvl="3"/>
            <a:r>
              <a:rPr lang="en-US" dirty="0" smtClean="0">
                <a:latin typeface="High Tower Text" pitchFamily="18" charset="0"/>
              </a:rPr>
              <a:t>Knight is given a year and a day to complete his task</a:t>
            </a:r>
          </a:p>
          <a:p>
            <a:r>
              <a:rPr lang="en-US" dirty="0" smtClean="0">
                <a:latin typeface="High Tower Text" pitchFamily="18" charset="0"/>
              </a:rPr>
              <a:t>Christianity mixed with pagan themes </a:t>
            </a:r>
          </a:p>
          <a:p>
            <a:endParaRPr lang="en-US" dirty="0" smtClean="0">
              <a:latin typeface="High Tower Text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10000" y="5405057"/>
            <a:ext cx="1600200" cy="1452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igh Tower Text" pitchFamily="18" charset="0"/>
              </a:rPr>
              <a:t>The Arthurian Legends</a:t>
            </a:r>
            <a:endParaRPr lang="en-US" dirty="0">
              <a:latin typeface="High Tower Tex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igh Tower Text" pitchFamily="18" charset="0"/>
              </a:rPr>
              <a:t>First chronicled in the </a:t>
            </a:r>
            <a:r>
              <a:rPr lang="en-US" i="1" dirty="0" err="1" smtClean="0">
                <a:latin typeface="High Tower Text" pitchFamily="18" charset="0"/>
              </a:rPr>
              <a:t>Historia</a:t>
            </a:r>
            <a:r>
              <a:rPr lang="en-US" i="1" dirty="0" smtClean="0">
                <a:latin typeface="High Tower Text" pitchFamily="18" charset="0"/>
              </a:rPr>
              <a:t> </a:t>
            </a:r>
            <a:r>
              <a:rPr lang="en-US" i="1" dirty="0" err="1" smtClean="0">
                <a:latin typeface="High Tower Text" pitchFamily="18" charset="0"/>
              </a:rPr>
              <a:t>Brittonum</a:t>
            </a:r>
            <a:r>
              <a:rPr lang="en-US" i="1" dirty="0" smtClean="0">
                <a:latin typeface="High Tower Text" pitchFamily="18" charset="0"/>
              </a:rPr>
              <a:t> </a:t>
            </a:r>
            <a:r>
              <a:rPr lang="en-US" dirty="0" smtClean="0">
                <a:latin typeface="High Tower Text" pitchFamily="18" charset="0"/>
              </a:rPr>
              <a:t>by the Welsh monk </a:t>
            </a:r>
            <a:r>
              <a:rPr lang="en-US" dirty="0" err="1" smtClean="0">
                <a:latin typeface="High Tower Text" pitchFamily="18" charset="0"/>
              </a:rPr>
              <a:t>Nennius</a:t>
            </a:r>
            <a:r>
              <a:rPr lang="en-US" dirty="0" smtClean="0">
                <a:latin typeface="High Tower Text" pitchFamily="18" charset="0"/>
              </a:rPr>
              <a:t> (830 A.D.)</a:t>
            </a:r>
          </a:p>
          <a:p>
            <a:pPr lvl="1"/>
            <a:r>
              <a:rPr lang="en-US" dirty="0" smtClean="0">
                <a:latin typeface="High Tower Text" pitchFamily="18" charset="0"/>
              </a:rPr>
              <a:t>Refers to Arthur as a warrior, not a king</a:t>
            </a:r>
          </a:p>
          <a:p>
            <a:pPr lvl="1"/>
            <a:r>
              <a:rPr lang="en-US" dirty="0" smtClean="0">
                <a:latin typeface="High Tower Text" pitchFamily="18" charset="0"/>
              </a:rPr>
              <a:t>Places Arthur in the 5</a:t>
            </a:r>
            <a:r>
              <a:rPr lang="en-US" baseline="30000" dirty="0" smtClean="0">
                <a:latin typeface="High Tower Text" pitchFamily="18" charset="0"/>
              </a:rPr>
              <a:t>th</a:t>
            </a:r>
            <a:r>
              <a:rPr lang="en-US" dirty="0" smtClean="0">
                <a:latin typeface="High Tower Text" pitchFamily="18" charset="0"/>
              </a:rPr>
              <a:t> century as a unifying force for the native Britons against the invading Saxons</a:t>
            </a:r>
          </a:p>
          <a:p>
            <a:pPr lvl="1"/>
            <a:r>
              <a:rPr lang="en-US" dirty="0" smtClean="0">
                <a:latin typeface="High Tower Text" pitchFamily="18" charset="0"/>
              </a:rPr>
              <a:t>Chronicles 12 of Arthur’s battles</a:t>
            </a:r>
            <a:endParaRPr lang="en-US" dirty="0">
              <a:latin typeface="High Tower Tex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igh Tower Text" pitchFamily="18" charset="0"/>
              </a:rPr>
              <a:t>The Arthurian Legends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High Tower Text" pitchFamily="18" charset="0"/>
              </a:rPr>
              <a:t>More thoroughly described in Geoffrey of Monmouth’s (also a Welsh cleric) </a:t>
            </a:r>
            <a:r>
              <a:rPr lang="en-US" i="1" dirty="0" err="1" smtClean="0">
                <a:latin typeface="High Tower Text" pitchFamily="18" charset="0"/>
              </a:rPr>
              <a:t>Historia</a:t>
            </a:r>
            <a:r>
              <a:rPr lang="en-US" i="1" dirty="0" smtClean="0">
                <a:latin typeface="High Tower Text" pitchFamily="18" charset="0"/>
              </a:rPr>
              <a:t> </a:t>
            </a:r>
            <a:r>
              <a:rPr lang="en-US" i="1" dirty="0" err="1" smtClean="0">
                <a:latin typeface="High Tower Text" pitchFamily="18" charset="0"/>
              </a:rPr>
              <a:t>Regum</a:t>
            </a:r>
            <a:r>
              <a:rPr lang="en-US" i="1" dirty="0" smtClean="0">
                <a:latin typeface="High Tower Text" pitchFamily="18" charset="0"/>
              </a:rPr>
              <a:t> </a:t>
            </a:r>
            <a:r>
              <a:rPr lang="en-US" i="1" dirty="0" err="1" smtClean="0">
                <a:latin typeface="High Tower Text" pitchFamily="18" charset="0"/>
              </a:rPr>
              <a:t>Brittaniae</a:t>
            </a:r>
            <a:r>
              <a:rPr lang="en-US" i="1" dirty="0">
                <a:latin typeface="High Tower Text" pitchFamily="18" charset="0"/>
              </a:rPr>
              <a:t> </a:t>
            </a:r>
            <a:r>
              <a:rPr lang="en-US" i="1" dirty="0" smtClean="0">
                <a:latin typeface="High Tower Text" pitchFamily="18" charset="0"/>
              </a:rPr>
              <a:t>(1133 A.D.)</a:t>
            </a:r>
          </a:p>
          <a:p>
            <a:pPr lvl="1"/>
            <a:r>
              <a:rPr lang="en-US" dirty="0" smtClean="0">
                <a:latin typeface="High Tower Text" pitchFamily="18" charset="0"/>
              </a:rPr>
              <a:t>Formed the foundation of what is now considered the Legends of King Arthur</a:t>
            </a:r>
          </a:p>
          <a:p>
            <a:pPr lvl="1"/>
            <a:endParaRPr lang="en-US" dirty="0">
              <a:latin typeface="High Tower Text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4038600"/>
            <a:ext cx="38671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88900" dist="76200" dir="276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631</Words>
  <Application>Microsoft Office PowerPoint</Application>
  <PresentationFormat>On-screen Show (4:3)</PresentationFormat>
  <Paragraphs>64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Medieval Romance </vt:lpstr>
      <vt:lpstr>Romance Literature of Medieval Britain </vt:lpstr>
      <vt:lpstr>The Hero-Knight</vt:lpstr>
      <vt:lpstr>Chivalry </vt:lpstr>
      <vt:lpstr>Courtly Love</vt:lpstr>
      <vt:lpstr>Supernatural Elements</vt:lpstr>
      <vt:lpstr>Repetition of Motifs</vt:lpstr>
      <vt:lpstr>The Arthurian Legends</vt:lpstr>
      <vt:lpstr>The Arthurian Legends</vt:lpstr>
      <vt:lpstr>The Arthurian Legends</vt:lpstr>
      <vt:lpstr>The Arthurian Legends</vt:lpstr>
      <vt:lpstr>William Caxton</vt:lpstr>
      <vt:lpstr>The Legends of King Arthur in Pop Culture</vt:lpstr>
      <vt:lpstr>PowerPoint Presentation</vt:lpstr>
      <vt:lpstr>The Legends of King Arthur in Pop Culture</vt:lpstr>
      <vt:lpstr>The Legends of King Arthur in Pop Culture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Medieval Romance</dc:title>
  <dc:creator>jthiesmeyer</dc:creator>
  <cp:lastModifiedBy>Thiesmeyer, Joseph</cp:lastModifiedBy>
  <cp:revision>8</cp:revision>
  <dcterms:created xsi:type="dcterms:W3CDTF">2011-01-10T02:01:53Z</dcterms:created>
  <dcterms:modified xsi:type="dcterms:W3CDTF">2013-10-29T02:39:27Z</dcterms:modified>
</cp:coreProperties>
</file>